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409" r:id="rId2"/>
    <p:sldId id="333" r:id="rId3"/>
    <p:sldId id="297" r:id="rId4"/>
    <p:sldId id="299" r:id="rId5"/>
    <p:sldId id="334" r:id="rId6"/>
    <p:sldId id="335" r:id="rId7"/>
    <p:sldId id="366" r:id="rId8"/>
    <p:sldId id="367" r:id="rId9"/>
    <p:sldId id="267" r:id="rId10"/>
    <p:sldId id="463" r:id="rId11"/>
    <p:sldId id="307" r:id="rId12"/>
    <p:sldId id="338" r:id="rId13"/>
    <p:sldId id="458" r:id="rId14"/>
    <p:sldId id="341" r:id="rId15"/>
    <p:sldId id="301" r:id="rId16"/>
    <p:sldId id="343" r:id="rId17"/>
    <p:sldId id="461" r:id="rId18"/>
    <p:sldId id="450" r:id="rId19"/>
    <p:sldId id="451" r:id="rId20"/>
    <p:sldId id="460" r:id="rId21"/>
    <p:sldId id="344" r:id="rId22"/>
    <p:sldId id="348" r:id="rId23"/>
    <p:sldId id="454" r:id="rId24"/>
    <p:sldId id="455" r:id="rId25"/>
    <p:sldId id="453" r:id="rId26"/>
    <p:sldId id="452" r:id="rId27"/>
    <p:sldId id="462" r:id="rId28"/>
    <p:sldId id="355" r:id="rId29"/>
    <p:sldId id="362" r:id="rId30"/>
    <p:sldId id="459" r:id="rId31"/>
    <p:sldId id="457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02">
          <p15:clr>
            <a:srgbClr val="A4A3A4"/>
          </p15:clr>
        </p15:guide>
        <p15:guide id="2" pos="29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55"/>
    <a:srgbClr val="FBFBFB"/>
    <a:srgbClr val="5B5E77"/>
    <a:srgbClr val="4C4F64"/>
    <a:srgbClr val="C00000"/>
    <a:srgbClr val="A6A6A6"/>
    <a:srgbClr val="E20000"/>
    <a:srgbClr val="14B28B"/>
    <a:srgbClr val="0D0D0D"/>
    <a:srgbClr val="18D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4660"/>
  </p:normalViewPr>
  <p:slideViewPr>
    <p:cSldViewPr showGuides="1">
      <p:cViewPr>
        <p:scale>
          <a:sx n="88" d="100"/>
          <a:sy n="88" d="100"/>
        </p:scale>
        <p:origin x="-1056" y="-210"/>
      </p:cViewPr>
      <p:guideLst>
        <p:guide orient="horz" pos="1602"/>
        <p:guide pos="29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EB9A-23AB-4D00-A72E-AD507B0F1653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93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CF1A-E888-4A07-B96A-456D0CF69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0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08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02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97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96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466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718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6CF1A-E888-4A07-B96A-456D0CF694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061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9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19800" cy="43894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754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416"/>
            <a:ext cx="7772400" cy="112533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361"/>
            <a:ext cx="4038600" cy="33950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361"/>
            <a:ext cx="4038600" cy="33950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40188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40188" cy="296398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1536"/>
            <a:ext cx="4041775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442"/>
            <a:ext cx="4041775" cy="296398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313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49" y="204824"/>
            <a:ext cx="5111750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4"/>
            <a:ext cx="3008313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62"/>
            <a:ext cx="5486400" cy="308664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361"/>
            <a:ext cx="8229600" cy="3395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098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B1069-3899-470A-8AB1-734237277644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098"/>
            <a:ext cx="2895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098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654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任意多边形 3"/>
          <p:cNvSpPr/>
          <p:nvPr/>
        </p:nvSpPr>
        <p:spPr>
          <a:xfrm>
            <a:off x="207169" y="1510163"/>
            <a:ext cx="8589169" cy="1808560"/>
          </a:xfrm>
          <a:custGeom>
            <a:avLst/>
            <a:gdLst>
              <a:gd name="txL" fmla="*/ 0 w 11417523"/>
              <a:gd name="txT" fmla="*/ 0 h 2411413"/>
              <a:gd name="txR" fmla="*/ 11417523 w 11417523"/>
              <a:gd name="txB" fmla="*/ 2411413 h 2411413"/>
            </a:gdLst>
            <a:ahLst/>
            <a:cxnLst>
              <a:cxn ang="0">
                <a:pos x="0" y="0"/>
              </a:cxn>
              <a:cxn ang="0">
                <a:pos x="10763065" y="8775"/>
              </a:cxn>
              <a:cxn ang="0">
                <a:pos x="11417523" y="1219857"/>
              </a:cxn>
              <a:cxn ang="0">
                <a:pos x="10770010" y="2411413"/>
              </a:cxn>
              <a:cxn ang="0">
                <a:pos x="0" y="2411413"/>
              </a:cxn>
              <a:cxn ang="0">
                <a:pos x="657225" y="1209675"/>
              </a:cxn>
              <a:cxn ang="0">
                <a:pos x="0" y="0"/>
              </a:cxn>
            </a:cxnLst>
            <a:rect l="txL" t="txT" r="txR" b="txB"/>
            <a:pathLst>
              <a:path w="11417523" h="2411413">
                <a:moveTo>
                  <a:pt x="0" y="0"/>
                </a:moveTo>
                <a:lnTo>
                  <a:pt x="10763065" y="8775"/>
                </a:lnTo>
                <a:lnTo>
                  <a:pt x="11417523" y="1219857"/>
                </a:lnTo>
                <a:lnTo>
                  <a:pt x="10770010" y="2411413"/>
                </a:lnTo>
                <a:lnTo>
                  <a:pt x="0" y="2411413"/>
                </a:lnTo>
                <a:lnTo>
                  <a:pt x="657225" y="1209675"/>
                </a:lnTo>
                <a:lnTo>
                  <a:pt x="0" y="0"/>
                </a:lnTo>
                <a:close/>
              </a:path>
            </a:pathLst>
          </a:custGeom>
          <a:solidFill>
            <a:srgbClr val="14335D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任意多边形 4"/>
          <p:cNvSpPr/>
          <p:nvPr/>
        </p:nvSpPr>
        <p:spPr>
          <a:xfrm>
            <a:off x="225029" y="1522069"/>
            <a:ext cx="8554640" cy="1788319"/>
          </a:xfrm>
          <a:custGeom>
            <a:avLst/>
            <a:gdLst>
              <a:gd name="txL" fmla="*/ 0 w 11405821"/>
              <a:gd name="txT" fmla="*/ 0 h 2382838"/>
              <a:gd name="txR" fmla="*/ 11405821 w 11405821"/>
              <a:gd name="txB" fmla="*/ 2382838 h 2382838"/>
            </a:gdLst>
            <a:ahLst/>
            <a:cxnLst>
              <a:cxn ang="0">
                <a:pos x="0" y="0"/>
              </a:cxn>
              <a:cxn ang="0">
                <a:pos x="10753938" y="0"/>
              </a:cxn>
              <a:cxn ang="0">
                <a:pos x="11405821" y="1206319"/>
              </a:cxn>
              <a:cxn ang="0">
                <a:pos x="10766480" y="2382838"/>
              </a:cxn>
              <a:cxn ang="0">
                <a:pos x="0" y="2382838"/>
              </a:cxn>
              <a:cxn ang="0">
                <a:pos x="649288" y="1195388"/>
              </a:cxn>
            </a:cxnLst>
            <a:rect l="txL" t="txT" r="txR" b="txB"/>
            <a:pathLst>
              <a:path w="11405821" h="2382838">
                <a:moveTo>
                  <a:pt x="0" y="0"/>
                </a:moveTo>
                <a:lnTo>
                  <a:pt x="10753938" y="0"/>
                </a:lnTo>
                <a:lnTo>
                  <a:pt x="11405821" y="1206319"/>
                </a:lnTo>
                <a:lnTo>
                  <a:pt x="10766480" y="2382838"/>
                </a:lnTo>
                <a:lnTo>
                  <a:pt x="0" y="2382838"/>
                </a:lnTo>
                <a:lnTo>
                  <a:pt x="649288" y="1195388"/>
                </a:lnTo>
                <a:close/>
              </a:path>
            </a:pathLst>
          </a:custGeom>
          <a:solidFill>
            <a:srgbClr val="414455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任意多边形 5"/>
          <p:cNvSpPr/>
          <p:nvPr/>
        </p:nvSpPr>
        <p:spPr>
          <a:xfrm>
            <a:off x="260747" y="1542310"/>
            <a:ext cx="8490347" cy="1746647"/>
          </a:xfrm>
          <a:custGeom>
            <a:avLst/>
            <a:gdLst>
              <a:gd name="txL" fmla="*/ 0 w 11320096"/>
              <a:gd name="txT" fmla="*/ 0 h 2328863"/>
              <a:gd name="txR" fmla="*/ 11320096 w 11320096"/>
              <a:gd name="txB" fmla="*/ 2328863 h 2328863"/>
            </a:gdLst>
            <a:ahLst/>
            <a:cxnLst>
              <a:cxn ang="0">
                <a:pos x="0" y="0"/>
              </a:cxn>
              <a:cxn ang="0">
                <a:pos x="10682797" y="0"/>
              </a:cxn>
              <a:cxn ang="0">
                <a:pos x="11320096" y="1179332"/>
              </a:cxn>
              <a:cxn ang="0">
                <a:pos x="10695421" y="2328863"/>
              </a:cxn>
              <a:cxn ang="0">
                <a:pos x="0" y="2328863"/>
              </a:cxn>
              <a:cxn ang="0">
                <a:pos x="628650" y="1168400"/>
              </a:cxn>
            </a:cxnLst>
            <a:rect l="txL" t="txT" r="txR" b="txB"/>
            <a:pathLst>
              <a:path w="11320096" h="2328863">
                <a:moveTo>
                  <a:pt x="0" y="0"/>
                </a:moveTo>
                <a:lnTo>
                  <a:pt x="10682797" y="0"/>
                </a:lnTo>
                <a:lnTo>
                  <a:pt x="11320096" y="1179332"/>
                </a:lnTo>
                <a:lnTo>
                  <a:pt x="10695421" y="2328863"/>
                </a:lnTo>
                <a:lnTo>
                  <a:pt x="0" y="2328863"/>
                </a:lnTo>
                <a:lnTo>
                  <a:pt x="628650" y="1168400"/>
                </a:lnTo>
                <a:close/>
              </a:path>
            </a:pathLst>
          </a:custGeom>
          <a:solidFill>
            <a:srgbClr val="F2EED8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任意多边形 6"/>
          <p:cNvSpPr/>
          <p:nvPr/>
        </p:nvSpPr>
        <p:spPr>
          <a:xfrm>
            <a:off x="296466" y="1563741"/>
            <a:ext cx="8429625" cy="1704975"/>
          </a:xfrm>
          <a:custGeom>
            <a:avLst/>
            <a:gdLst>
              <a:gd name="txL" fmla="*/ 0 w 11239498"/>
              <a:gd name="txT" fmla="*/ 0 h 2273300"/>
              <a:gd name="txR" fmla="*/ 11239498 w 11239498"/>
              <a:gd name="txB" fmla="*/ 2273300 h 2273300"/>
            </a:gdLst>
            <a:ahLst/>
            <a:cxnLst>
              <a:cxn ang="0">
                <a:pos x="0" y="0"/>
              </a:cxn>
              <a:cxn ang="0">
                <a:pos x="10620214" y="0"/>
              </a:cxn>
              <a:cxn ang="0">
                <a:pos x="11239498" y="1145995"/>
              </a:cxn>
              <a:cxn ang="0">
                <a:pos x="10626901" y="2273300"/>
              </a:cxn>
              <a:cxn ang="0">
                <a:pos x="0" y="2273300"/>
              </a:cxn>
              <a:cxn ang="0">
                <a:pos x="615950" y="1139825"/>
              </a:cxn>
            </a:cxnLst>
            <a:rect l="txL" t="txT" r="txR" b="txB"/>
            <a:pathLst>
              <a:path w="11239498" h="2273300">
                <a:moveTo>
                  <a:pt x="0" y="0"/>
                </a:moveTo>
                <a:lnTo>
                  <a:pt x="10620214" y="0"/>
                </a:lnTo>
                <a:lnTo>
                  <a:pt x="11239498" y="1145995"/>
                </a:lnTo>
                <a:lnTo>
                  <a:pt x="10626901" y="2273300"/>
                </a:lnTo>
                <a:lnTo>
                  <a:pt x="0" y="2273300"/>
                </a:lnTo>
                <a:lnTo>
                  <a:pt x="615950" y="1139825"/>
                </a:lnTo>
                <a:close/>
              </a:path>
            </a:pathLst>
          </a:custGeom>
          <a:solidFill>
            <a:srgbClr val="414455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082" name="组合 11"/>
          <p:cNvGrpSpPr/>
          <p:nvPr/>
        </p:nvGrpSpPr>
        <p:grpSpPr>
          <a:xfrm>
            <a:off x="1261540" y="1539873"/>
            <a:ext cx="1850754" cy="1753901"/>
            <a:chOff x="14287" y="41275"/>
            <a:chExt cx="1427163" cy="1352550"/>
          </a:xfrm>
        </p:grpSpPr>
        <p:sp>
          <p:nvSpPr>
            <p:cNvPr id="3083" name="Freeform 58"/>
            <p:cNvSpPr/>
            <p:nvPr/>
          </p:nvSpPr>
          <p:spPr>
            <a:xfrm>
              <a:off x="14287" y="41275"/>
              <a:ext cx="1427163" cy="1352550"/>
            </a:xfrm>
            <a:custGeom>
              <a:avLst/>
              <a:gdLst>
                <a:gd name="txL" fmla="*/ 0 w 209"/>
                <a:gd name="txT" fmla="*/ 0 h 197"/>
                <a:gd name="txR" fmla="*/ 209 w 209"/>
                <a:gd name="txB" fmla="*/ 197 h 197"/>
              </a:gdLst>
              <a:ahLst/>
              <a:cxnLst>
                <a:cxn ang="0">
                  <a:pos x="102" y="197"/>
                </a:cxn>
                <a:cxn ang="0">
                  <a:pos x="84" y="196"/>
                </a:cxn>
                <a:cxn ang="0">
                  <a:pos x="21" y="155"/>
                </a:cxn>
                <a:cxn ang="0">
                  <a:pos x="5" y="81"/>
                </a:cxn>
                <a:cxn ang="0">
                  <a:pos x="102" y="0"/>
                </a:cxn>
                <a:cxn ang="0">
                  <a:pos x="120" y="1"/>
                </a:cxn>
                <a:cxn ang="0">
                  <a:pos x="199" y="116"/>
                </a:cxn>
                <a:cxn ang="0">
                  <a:pos x="102" y="197"/>
                </a:cxn>
              </a:cxnLst>
              <a:rect l="txL" t="txT" r="txR" b="txB"/>
              <a:pathLst>
                <a:path w="209" h="197">
                  <a:moveTo>
                    <a:pt x="102" y="197"/>
                  </a:moveTo>
                  <a:cubicBezTo>
                    <a:pt x="96" y="197"/>
                    <a:pt x="90" y="197"/>
                    <a:pt x="84" y="196"/>
                  </a:cubicBezTo>
                  <a:cubicBezTo>
                    <a:pt x="58" y="191"/>
                    <a:pt x="36" y="176"/>
                    <a:pt x="21" y="155"/>
                  </a:cubicBezTo>
                  <a:cubicBezTo>
                    <a:pt x="6" y="133"/>
                    <a:pt x="0" y="107"/>
                    <a:pt x="5" y="81"/>
                  </a:cubicBezTo>
                  <a:cubicBezTo>
                    <a:pt x="14" y="34"/>
                    <a:pt x="54" y="0"/>
                    <a:pt x="102" y="0"/>
                  </a:cubicBezTo>
                  <a:cubicBezTo>
                    <a:pt x="108" y="0"/>
                    <a:pt x="114" y="0"/>
                    <a:pt x="120" y="1"/>
                  </a:cubicBezTo>
                  <a:cubicBezTo>
                    <a:pt x="173" y="11"/>
                    <a:pt x="209" y="63"/>
                    <a:pt x="199" y="116"/>
                  </a:cubicBezTo>
                  <a:cubicBezTo>
                    <a:pt x="191" y="163"/>
                    <a:pt x="150" y="197"/>
                    <a:pt x="102" y="197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5" name="Freeform 60"/>
            <p:cNvSpPr/>
            <p:nvPr/>
          </p:nvSpPr>
          <p:spPr>
            <a:xfrm>
              <a:off x="163512" y="171450"/>
              <a:ext cx="1093788" cy="1092200"/>
            </a:xfrm>
            <a:custGeom>
              <a:avLst/>
              <a:gdLst>
                <a:gd name="txL" fmla="*/ 0 w 160"/>
                <a:gd name="txT" fmla="*/ 0 h 159"/>
                <a:gd name="txR" fmla="*/ 160 w 160"/>
                <a:gd name="txB" fmla="*/ 159 h 159"/>
              </a:gdLst>
              <a:ahLst/>
              <a:cxnLst>
                <a:cxn ang="0">
                  <a:pos x="80" y="0"/>
                </a:cxn>
                <a:cxn ang="0">
                  <a:pos x="0" y="79"/>
                </a:cxn>
                <a:cxn ang="0">
                  <a:pos x="4" y="104"/>
                </a:cxn>
                <a:cxn ang="0">
                  <a:pos x="39" y="92"/>
                </a:cxn>
                <a:cxn ang="0">
                  <a:pos x="39" y="94"/>
                </a:cxn>
                <a:cxn ang="0">
                  <a:pos x="44" y="91"/>
                </a:cxn>
                <a:cxn ang="0">
                  <a:pos x="67" y="61"/>
                </a:cxn>
                <a:cxn ang="0">
                  <a:pos x="85" y="32"/>
                </a:cxn>
                <a:cxn ang="0">
                  <a:pos x="87" y="21"/>
                </a:cxn>
                <a:cxn ang="0">
                  <a:pos x="88" y="14"/>
                </a:cxn>
                <a:cxn ang="0">
                  <a:pos x="98" y="17"/>
                </a:cxn>
                <a:cxn ang="0">
                  <a:pos x="94" y="51"/>
                </a:cxn>
                <a:cxn ang="0">
                  <a:pos x="96" y="61"/>
                </a:cxn>
                <a:cxn ang="0">
                  <a:pos x="104" y="63"/>
                </a:cxn>
                <a:cxn ang="0">
                  <a:pos x="117" y="64"/>
                </a:cxn>
                <a:cxn ang="0">
                  <a:pos x="125" y="71"/>
                </a:cxn>
                <a:cxn ang="0">
                  <a:pos x="125" y="79"/>
                </a:cxn>
                <a:cxn ang="0">
                  <a:pos x="128" y="91"/>
                </a:cxn>
                <a:cxn ang="0">
                  <a:pos x="125" y="98"/>
                </a:cxn>
                <a:cxn ang="0">
                  <a:pos x="126" y="107"/>
                </a:cxn>
                <a:cxn ang="0">
                  <a:pos x="123" y="111"/>
                </a:cxn>
                <a:cxn ang="0">
                  <a:pos x="121" y="115"/>
                </a:cxn>
                <a:cxn ang="0">
                  <a:pos x="104" y="126"/>
                </a:cxn>
                <a:cxn ang="0">
                  <a:pos x="73" y="128"/>
                </a:cxn>
                <a:cxn ang="0">
                  <a:pos x="73" y="128"/>
                </a:cxn>
                <a:cxn ang="0">
                  <a:pos x="72" y="128"/>
                </a:cxn>
                <a:cxn ang="0">
                  <a:pos x="55" y="139"/>
                </a:cxn>
                <a:cxn ang="0">
                  <a:pos x="57" y="146"/>
                </a:cxn>
                <a:cxn ang="0">
                  <a:pos x="45" y="151"/>
                </a:cxn>
                <a:cxn ang="0">
                  <a:pos x="80" y="159"/>
                </a:cxn>
                <a:cxn ang="0">
                  <a:pos x="160" y="79"/>
                </a:cxn>
                <a:cxn ang="0">
                  <a:pos x="80" y="0"/>
                </a:cxn>
              </a:cxnLst>
              <a:rect l="txL" t="txT" r="txR" b="txB"/>
              <a:pathLst>
                <a:path w="160" h="159">
                  <a:moveTo>
                    <a:pt x="80" y="0"/>
                  </a:moveTo>
                  <a:cubicBezTo>
                    <a:pt x="36" y="0"/>
                    <a:pt x="0" y="35"/>
                    <a:pt x="0" y="79"/>
                  </a:cubicBezTo>
                  <a:cubicBezTo>
                    <a:pt x="0" y="88"/>
                    <a:pt x="2" y="96"/>
                    <a:pt x="4" y="104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1" y="93"/>
                    <a:pt x="43" y="92"/>
                    <a:pt x="44" y="91"/>
                  </a:cubicBezTo>
                  <a:cubicBezTo>
                    <a:pt x="57" y="84"/>
                    <a:pt x="61" y="73"/>
                    <a:pt x="67" y="61"/>
                  </a:cubicBezTo>
                  <a:cubicBezTo>
                    <a:pt x="72" y="51"/>
                    <a:pt x="81" y="42"/>
                    <a:pt x="85" y="32"/>
                  </a:cubicBezTo>
                  <a:cubicBezTo>
                    <a:pt x="86" y="28"/>
                    <a:pt x="87" y="25"/>
                    <a:pt x="87" y="21"/>
                  </a:cubicBezTo>
                  <a:cubicBezTo>
                    <a:pt x="87" y="19"/>
                    <a:pt x="86" y="16"/>
                    <a:pt x="88" y="14"/>
                  </a:cubicBezTo>
                  <a:cubicBezTo>
                    <a:pt x="91" y="10"/>
                    <a:pt x="95" y="14"/>
                    <a:pt x="98" y="17"/>
                  </a:cubicBezTo>
                  <a:cubicBezTo>
                    <a:pt x="105" y="28"/>
                    <a:pt x="98" y="40"/>
                    <a:pt x="94" y="51"/>
                  </a:cubicBezTo>
                  <a:cubicBezTo>
                    <a:pt x="92" y="56"/>
                    <a:pt x="89" y="59"/>
                    <a:pt x="96" y="61"/>
                  </a:cubicBezTo>
                  <a:cubicBezTo>
                    <a:pt x="96" y="61"/>
                    <a:pt x="104" y="63"/>
                    <a:pt x="104" y="63"/>
                  </a:cubicBezTo>
                  <a:cubicBezTo>
                    <a:pt x="109" y="64"/>
                    <a:pt x="113" y="62"/>
                    <a:pt x="117" y="64"/>
                  </a:cubicBezTo>
                  <a:cubicBezTo>
                    <a:pt x="120" y="66"/>
                    <a:pt x="124" y="68"/>
                    <a:pt x="125" y="71"/>
                  </a:cubicBezTo>
                  <a:cubicBezTo>
                    <a:pt x="126" y="74"/>
                    <a:pt x="125" y="77"/>
                    <a:pt x="125" y="79"/>
                  </a:cubicBezTo>
                  <a:cubicBezTo>
                    <a:pt x="125" y="84"/>
                    <a:pt x="128" y="86"/>
                    <a:pt x="128" y="91"/>
                  </a:cubicBezTo>
                  <a:cubicBezTo>
                    <a:pt x="127" y="94"/>
                    <a:pt x="125" y="95"/>
                    <a:pt x="125" y="98"/>
                  </a:cubicBezTo>
                  <a:cubicBezTo>
                    <a:pt x="125" y="101"/>
                    <a:pt x="126" y="104"/>
                    <a:pt x="126" y="107"/>
                  </a:cubicBezTo>
                  <a:cubicBezTo>
                    <a:pt x="125" y="109"/>
                    <a:pt x="124" y="110"/>
                    <a:pt x="123" y="111"/>
                  </a:cubicBezTo>
                  <a:cubicBezTo>
                    <a:pt x="121" y="112"/>
                    <a:pt x="121" y="113"/>
                    <a:pt x="121" y="115"/>
                  </a:cubicBezTo>
                  <a:cubicBezTo>
                    <a:pt x="120" y="123"/>
                    <a:pt x="111" y="126"/>
                    <a:pt x="104" y="126"/>
                  </a:cubicBezTo>
                  <a:cubicBezTo>
                    <a:pt x="93" y="127"/>
                    <a:pt x="84" y="127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8"/>
                    <a:pt x="72" y="128"/>
                  </a:cubicBezTo>
                  <a:cubicBezTo>
                    <a:pt x="66" y="131"/>
                    <a:pt x="61" y="135"/>
                    <a:pt x="55" y="139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56" y="156"/>
                    <a:pt x="68" y="159"/>
                    <a:pt x="80" y="159"/>
                  </a:cubicBezTo>
                  <a:cubicBezTo>
                    <a:pt x="124" y="159"/>
                    <a:pt x="160" y="124"/>
                    <a:pt x="160" y="79"/>
                  </a:cubicBezTo>
                  <a:cubicBezTo>
                    <a:pt x="160" y="35"/>
                    <a:pt x="124" y="0"/>
                    <a:pt x="80" y="0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6" name="Freeform 61"/>
            <p:cNvSpPr>
              <a:spLocks noEditPoints="1"/>
            </p:cNvSpPr>
            <p:nvPr/>
          </p:nvSpPr>
          <p:spPr>
            <a:xfrm>
              <a:off x="109537" y="130175"/>
              <a:ext cx="1230313" cy="1174750"/>
            </a:xfrm>
            <a:custGeom>
              <a:avLst/>
              <a:gdLst>
                <a:gd name="txL" fmla="*/ 0 w 180"/>
                <a:gd name="txT" fmla="*/ 0 h 171"/>
                <a:gd name="txR" fmla="*/ 180 w 180"/>
                <a:gd name="txB" fmla="*/ 171 h 171"/>
              </a:gdLst>
              <a:ahLst/>
              <a:cxnLst>
                <a:cxn ang="0">
                  <a:pos x="103" y="2"/>
                </a:cxn>
                <a:cxn ang="0">
                  <a:pos x="88" y="0"/>
                </a:cxn>
                <a:cxn ang="0">
                  <a:pos x="4" y="70"/>
                </a:cxn>
                <a:cxn ang="0">
                  <a:pos x="18" y="134"/>
                </a:cxn>
                <a:cxn ang="0">
                  <a:pos x="73" y="169"/>
                </a:cxn>
                <a:cxn ang="0">
                  <a:pos x="88" y="171"/>
                </a:cxn>
                <a:cxn ang="0">
                  <a:pos x="172" y="101"/>
                </a:cxn>
                <a:cxn ang="0">
                  <a:pos x="103" y="2"/>
                </a:cxn>
                <a:cxn ang="0">
                  <a:pos x="169" y="100"/>
                </a:cxn>
                <a:cxn ang="0">
                  <a:pos x="88" y="167"/>
                </a:cxn>
                <a:cxn ang="0">
                  <a:pos x="73" y="166"/>
                </a:cxn>
                <a:cxn ang="0">
                  <a:pos x="21" y="132"/>
                </a:cxn>
                <a:cxn ang="0">
                  <a:pos x="8" y="71"/>
                </a:cxn>
                <a:cxn ang="0">
                  <a:pos x="88" y="4"/>
                </a:cxn>
                <a:cxn ang="0">
                  <a:pos x="103" y="5"/>
                </a:cxn>
                <a:cxn ang="0">
                  <a:pos x="169" y="100"/>
                </a:cxn>
              </a:cxnLst>
              <a:rect l="txL" t="txT" r="txR" b="txB"/>
              <a:pathLst>
                <a:path w="180" h="171">
                  <a:moveTo>
                    <a:pt x="103" y="2"/>
                  </a:moveTo>
                  <a:cubicBezTo>
                    <a:pt x="98" y="1"/>
                    <a:pt x="93" y="0"/>
                    <a:pt x="88" y="0"/>
                  </a:cubicBezTo>
                  <a:cubicBezTo>
                    <a:pt x="47" y="0"/>
                    <a:pt x="12" y="30"/>
                    <a:pt x="4" y="70"/>
                  </a:cubicBezTo>
                  <a:cubicBezTo>
                    <a:pt x="0" y="92"/>
                    <a:pt x="5" y="115"/>
                    <a:pt x="18" y="134"/>
                  </a:cubicBezTo>
                  <a:cubicBezTo>
                    <a:pt x="31" y="152"/>
                    <a:pt x="50" y="165"/>
                    <a:pt x="73" y="169"/>
                  </a:cubicBezTo>
                  <a:cubicBezTo>
                    <a:pt x="78" y="170"/>
                    <a:pt x="83" y="171"/>
                    <a:pt x="88" y="171"/>
                  </a:cubicBezTo>
                  <a:cubicBezTo>
                    <a:pt x="129" y="171"/>
                    <a:pt x="164" y="141"/>
                    <a:pt x="172" y="101"/>
                  </a:cubicBezTo>
                  <a:cubicBezTo>
                    <a:pt x="180" y="55"/>
                    <a:pt x="150" y="10"/>
                    <a:pt x="103" y="2"/>
                  </a:cubicBezTo>
                  <a:close/>
                  <a:moveTo>
                    <a:pt x="169" y="100"/>
                  </a:moveTo>
                  <a:cubicBezTo>
                    <a:pt x="161" y="139"/>
                    <a:pt x="128" y="167"/>
                    <a:pt x="88" y="167"/>
                  </a:cubicBezTo>
                  <a:cubicBezTo>
                    <a:pt x="83" y="167"/>
                    <a:pt x="78" y="167"/>
                    <a:pt x="73" y="166"/>
                  </a:cubicBezTo>
                  <a:cubicBezTo>
                    <a:pt x="52" y="162"/>
                    <a:pt x="33" y="150"/>
                    <a:pt x="21" y="132"/>
                  </a:cubicBezTo>
                  <a:cubicBezTo>
                    <a:pt x="8" y="114"/>
                    <a:pt x="4" y="92"/>
                    <a:pt x="8" y="71"/>
                  </a:cubicBezTo>
                  <a:cubicBezTo>
                    <a:pt x="15" y="32"/>
                    <a:pt x="49" y="4"/>
                    <a:pt x="88" y="4"/>
                  </a:cubicBezTo>
                  <a:cubicBezTo>
                    <a:pt x="93" y="4"/>
                    <a:pt x="98" y="4"/>
                    <a:pt x="103" y="5"/>
                  </a:cubicBezTo>
                  <a:cubicBezTo>
                    <a:pt x="147" y="13"/>
                    <a:pt x="177" y="56"/>
                    <a:pt x="169" y="100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087" name="文本框 16"/>
          <p:cNvSpPr/>
          <p:nvPr/>
        </p:nvSpPr>
        <p:spPr>
          <a:xfrm>
            <a:off x="3569970" y="2392680"/>
            <a:ext cx="4500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F2EE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</a:t>
            </a:r>
            <a:r>
              <a:rPr lang="zh-CN" altLang="en-US" sz="3600" b="1" dirty="0">
                <a:solidFill>
                  <a:srgbClr val="F2EE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志愿操作指引</a:t>
            </a:r>
          </a:p>
        </p:txBody>
      </p:sp>
      <p:sp>
        <p:nvSpPr>
          <p:cNvPr id="3088" name="矩形 8"/>
          <p:cNvSpPr/>
          <p:nvPr/>
        </p:nvSpPr>
        <p:spPr>
          <a:xfrm>
            <a:off x="3779912" y="3462655"/>
            <a:ext cx="2026528" cy="369332"/>
          </a:xfrm>
          <a:prstGeom prst="rect">
            <a:avLst/>
          </a:prstGeom>
          <a:solidFill>
            <a:srgbClr val="414455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algn="dist" eaLnBrk="1" hangingPunct="1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华南理工大学</a:t>
            </a:r>
          </a:p>
        </p:txBody>
      </p:sp>
      <p:sp>
        <p:nvSpPr>
          <p:cNvPr id="88" name="TextBox 7"/>
          <p:cNvSpPr>
            <a:spLocks noChangeArrowheads="1"/>
          </p:cNvSpPr>
          <p:nvPr/>
        </p:nvSpPr>
        <p:spPr bwMode="auto">
          <a:xfrm>
            <a:off x="3665220" y="2125345"/>
            <a:ext cx="42906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粤志愿，粤幸福</a:t>
            </a:r>
          </a:p>
        </p:txBody>
      </p:sp>
      <p:sp>
        <p:nvSpPr>
          <p:cNvPr id="49" name="Freeform 5"/>
          <p:cNvSpPr/>
          <p:nvPr/>
        </p:nvSpPr>
        <p:spPr bwMode="auto">
          <a:xfrm>
            <a:off x="1034415" y="1369060"/>
            <a:ext cx="2211070" cy="188214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 w="12700" cap="flat">
            <a:noFill/>
            <a:prstDash val="solid"/>
            <a:miter lim="800000"/>
          </a:ln>
          <a:effectLst>
            <a:outerShdw blurRad="1905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cxnSp>
        <p:nvCxnSpPr>
          <p:cNvPr id="87" name="直接连接符 86"/>
          <p:cNvCxnSpPr/>
          <p:nvPr/>
        </p:nvCxnSpPr>
        <p:spPr>
          <a:xfrm>
            <a:off x="3636010" y="2392680"/>
            <a:ext cx="431990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76"/>
          <p:cNvSpPr/>
          <p:nvPr/>
        </p:nvSpPr>
        <p:spPr>
          <a:xfrm>
            <a:off x="5371624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Freeform 77"/>
          <p:cNvSpPr/>
          <p:nvPr/>
        </p:nvSpPr>
        <p:spPr>
          <a:xfrm>
            <a:off x="5664518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Freeform 78"/>
          <p:cNvSpPr/>
          <p:nvPr/>
        </p:nvSpPr>
        <p:spPr>
          <a:xfrm>
            <a:off x="5957411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Freeform 79"/>
          <p:cNvSpPr/>
          <p:nvPr/>
        </p:nvSpPr>
        <p:spPr>
          <a:xfrm>
            <a:off x="6250305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Freeform 80"/>
          <p:cNvSpPr/>
          <p:nvPr/>
        </p:nvSpPr>
        <p:spPr>
          <a:xfrm>
            <a:off x="6543199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Freeform 81"/>
          <p:cNvSpPr/>
          <p:nvPr/>
        </p:nvSpPr>
        <p:spPr>
          <a:xfrm>
            <a:off x="3896916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54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54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Freeform 82"/>
          <p:cNvSpPr/>
          <p:nvPr/>
        </p:nvSpPr>
        <p:spPr>
          <a:xfrm>
            <a:off x="4189810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54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54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Freeform 83"/>
          <p:cNvSpPr/>
          <p:nvPr/>
        </p:nvSpPr>
        <p:spPr>
          <a:xfrm>
            <a:off x="4482704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54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54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Freeform 84"/>
          <p:cNvSpPr/>
          <p:nvPr/>
        </p:nvSpPr>
        <p:spPr>
          <a:xfrm>
            <a:off x="4768454" y="1784245"/>
            <a:ext cx="207169" cy="198834"/>
          </a:xfrm>
          <a:custGeom>
            <a:avLst/>
            <a:gdLst>
              <a:gd name="txL" fmla="*/ 0 w 174"/>
              <a:gd name="txT" fmla="*/ 0 h 167"/>
              <a:gd name="txR" fmla="*/ 174 w 174"/>
              <a:gd name="txB" fmla="*/ 167 h 167"/>
            </a:gdLst>
            <a:ahLst/>
            <a:cxnLst>
              <a:cxn ang="0">
                <a:pos x="90" y="0"/>
              </a:cxn>
              <a:cxn ang="0">
                <a:pos x="114" y="56"/>
              </a:cxn>
              <a:cxn ang="0">
                <a:pos x="174" y="62"/>
              </a:cxn>
              <a:cxn ang="0">
                <a:pos x="132" y="105"/>
              </a:cxn>
              <a:cxn ang="0">
                <a:pos x="144" y="167"/>
              </a:cxn>
              <a:cxn ang="0">
                <a:pos x="90" y="136"/>
              </a:cxn>
              <a:cxn ang="0">
                <a:pos x="36" y="167"/>
              </a:cxn>
              <a:cxn ang="0">
                <a:pos x="48" y="105"/>
              </a:cxn>
              <a:cxn ang="0">
                <a:pos x="0" y="62"/>
              </a:cxn>
              <a:cxn ang="0">
                <a:pos x="60" y="56"/>
              </a:cxn>
              <a:cxn ang="0">
                <a:pos x="90" y="0"/>
              </a:cxn>
            </a:cxnLst>
            <a:rect l="txL" t="txT" r="txR" b="txB"/>
            <a:pathLst>
              <a:path w="174" h="167">
                <a:moveTo>
                  <a:pt x="90" y="0"/>
                </a:moveTo>
                <a:lnTo>
                  <a:pt x="114" y="56"/>
                </a:lnTo>
                <a:lnTo>
                  <a:pt x="174" y="62"/>
                </a:lnTo>
                <a:lnTo>
                  <a:pt x="132" y="105"/>
                </a:lnTo>
                <a:lnTo>
                  <a:pt x="144" y="167"/>
                </a:lnTo>
                <a:lnTo>
                  <a:pt x="90" y="136"/>
                </a:lnTo>
                <a:lnTo>
                  <a:pt x="36" y="167"/>
                </a:lnTo>
                <a:lnTo>
                  <a:pt x="48" y="105"/>
                </a:lnTo>
                <a:lnTo>
                  <a:pt x="0" y="62"/>
                </a:lnTo>
                <a:lnTo>
                  <a:pt x="60" y="56"/>
                </a:lnTo>
                <a:lnTo>
                  <a:pt x="9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Freeform 85"/>
          <p:cNvSpPr/>
          <p:nvPr/>
        </p:nvSpPr>
        <p:spPr>
          <a:xfrm>
            <a:off x="5061347" y="1784245"/>
            <a:ext cx="207169" cy="198834"/>
          </a:xfrm>
          <a:custGeom>
            <a:avLst/>
            <a:gdLst>
              <a:gd name="txL" fmla="*/ 0 w 174"/>
              <a:gd name="txT" fmla="*/ 0 h 167"/>
              <a:gd name="txR" fmla="*/ 174 w 174"/>
              <a:gd name="txB" fmla="*/ 167 h 167"/>
            </a:gdLst>
            <a:ahLst/>
            <a:cxnLst>
              <a:cxn ang="0">
                <a:pos x="90" y="0"/>
              </a:cxn>
              <a:cxn ang="0">
                <a:pos x="114" y="56"/>
              </a:cxn>
              <a:cxn ang="0">
                <a:pos x="174" y="62"/>
              </a:cxn>
              <a:cxn ang="0">
                <a:pos x="132" y="105"/>
              </a:cxn>
              <a:cxn ang="0">
                <a:pos x="144" y="167"/>
              </a:cxn>
              <a:cxn ang="0">
                <a:pos x="90" y="136"/>
              </a:cxn>
              <a:cxn ang="0">
                <a:pos x="36" y="167"/>
              </a:cxn>
              <a:cxn ang="0">
                <a:pos x="48" y="105"/>
              </a:cxn>
              <a:cxn ang="0">
                <a:pos x="0" y="62"/>
              </a:cxn>
              <a:cxn ang="0">
                <a:pos x="60" y="56"/>
              </a:cxn>
              <a:cxn ang="0">
                <a:pos x="90" y="0"/>
              </a:cxn>
            </a:cxnLst>
            <a:rect l="txL" t="txT" r="txR" b="txB"/>
            <a:pathLst>
              <a:path w="174" h="167">
                <a:moveTo>
                  <a:pt x="90" y="0"/>
                </a:moveTo>
                <a:lnTo>
                  <a:pt x="114" y="56"/>
                </a:lnTo>
                <a:lnTo>
                  <a:pt x="174" y="62"/>
                </a:lnTo>
                <a:lnTo>
                  <a:pt x="132" y="105"/>
                </a:lnTo>
                <a:lnTo>
                  <a:pt x="144" y="167"/>
                </a:lnTo>
                <a:lnTo>
                  <a:pt x="90" y="136"/>
                </a:lnTo>
                <a:lnTo>
                  <a:pt x="36" y="167"/>
                </a:lnTo>
                <a:lnTo>
                  <a:pt x="48" y="105"/>
                </a:lnTo>
                <a:lnTo>
                  <a:pt x="0" y="62"/>
                </a:lnTo>
                <a:lnTo>
                  <a:pt x="60" y="56"/>
                </a:lnTo>
                <a:lnTo>
                  <a:pt x="9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Freeform 81"/>
          <p:cNvSpPr/>
          <p:nvPr/>
        </p:nvSpPr>
        <p:spPr>
          <a:xfrm>
            <a:off x="3635931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54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54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Freeform 80"/>
          <p:cNvSpPr/>
          <p:nvPr/>
        </p:nvSpPr>
        <p:spPr>
          <a:xfrm>
            <a:off x="6867525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Freeform 80"/>
          <p:cNvSpPr/>
          <p:nvPr/>
        </p:nvSpPr>
        <p:spPr>
          <a:xfrm>
            <a:off x="7136924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Freeform 80"/>
          <p:cNvSpPr/>
          <p:nvPr/>
        </p:nvSpPr>
        <p:spPr>
          <a:xfrm>
            <a:off x="7461250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Freeform 80"/>
          <p:cNvSpPr/>
          <p:nvPr/>
        </p:nvSpPr>
        <p:spPr>
          <a:xfrm>
            <a:off x="7755890" y="1784245"/>
            <a:ext cx="200025" cy="198834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40379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注册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黑简体" panose="02000000000000000000" pitchFamily="2" charset="-122"/>
                <a:ea typeface="方正兰亭黑简体" panose="02000000000000000000" pitchFamily="2" charset="-122"/>
                <a:cs typeface="+mn-cs"/>
              </a:endParaRPr>
            </a:p>
          </p:txBody>
        </p:sp>
      </p:grpSp>
      <p:sp>
        <p:nvSpPr>
          <p:cNvPr id="107" name="Freeform 261"/>
          <p:cNvSpPr/>
          <p:nvPr/>
        </p:nvSpPr>
        <p:spPr bwMode="auto">
          <a:xfrm>
            <a:off x="551496" y="281280"/>
            <a:ext cx="220306" cy="22030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8603048" y="696141"/>
            <a:ext cx="208734" cy="138347"/>
            <a:chOff x="9482595" y="2565731"/>
            <a:chExt cx="278384" cy="184511"/>
          </a:xfrm>
        </p:grpSpPr>
        <p:sp>
          <p:nvSpPr>
            <p:cNvPr id="134" name="椭圆 13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8943EE2-2608-4CC7-958B-7EEF63BA2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0" y="627146"/>
            <a:ext cx="2694307" cy="44707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F2DAAAC-D4BB-44B6-A3D9-6F39E9369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238" y="551450"/>
            <a:ext cx="2770948" cy="44707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923C3D3C-90A2-4AAA-AF72-3E6309899FC1}"/>
              </a:ext>
            </a:extLst>
          </p:cNvPr>
          <p:cNvSpPr txBox="1"/>
          <p:nvPr/>
        </p:nvSpPr>
        <p:spPr>
          <a:xfrm>
            <a:off x="6559020" y="1771173"/>
            <a:ext cx="2122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、未注册的同学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、注册不成功的同学</a:t>
            </a:r>
            <a:r>
              <a:rPr lang="en-US" altLang="zh-CN" dirty="0"/>
              <a:t>——</a:t>
            </a:r>
            <a:r>
              <a:rPr lang="zh-CN" altLang="en-US" dirty="0"/>
              <a:t>申诉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、港澳的同学</a:t>
            </a:r>
            <a:r>
              <a:rPr lang="en-US" altLang="zh-CN" dirty="0"/>
              <a:t>——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、未满</a:t>
            </a:r>
            <a:r>
              <a:rPr lang="en-US" altLang="zh-CN" dirty="0"/>
              <a:t>16</a:t>
            </a:r>
            <a:r>
              <a:rPr lang="zh-CN" altLang="en-US" dirty="0"/>
              <a:t>周岁的同学办不了志愿者证</a:t>
            </a:r>
            <a:r>
              <a:rPr lang="en-US" altLang="zh-CN" dirty="0"/>
              <a:t>——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67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40379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7" name="Freeform 261"/>
          <p:cNvSpPr/>
          <p:nvPr/>
        </p:nvSpPr>
        <p:spPr bwMode="auto">
          <a:xfrm>
            <a:off x="551496" y="281280"/>
            <a:ext cx="220306" cy="22030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4" name="Rectangle 2"/>
          <p:cNvSpPr/>
          <p:nvPr/>
        </p:nvSpPr>
        <p:spPr>
          <a:xfrm>
            <a:off x="379224" y="1398919"/>
            <a:ext cx="2866390" cy="1392555"/>
          </a:xfrm>
          <a:prstGeom prst="rect">
            <a:avLst/>
          </a:prstGeom>
          <a:solidFill>
            <a:schemeClr val="tx1">
              <a:lumMod val="95000"/>
              <a:lumOff val="5000"/>
              <a:alpha val="7059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6" name="矩形 47"/>
          <p:cNvSpPr>
            <a:spLocks noChangeArrowheads="1"/>
          </p:cNvSpPr>
          <p:nvPr/>
        </p:nvSpPr>
        <p:spPr bwMode="auto">
          <a:xfrm>
            <a:off x="551496" y="1623765"/>
            <a:ext cx="2585978" cy="124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70" tIns="43185" rIns="86370" bIns="4318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ym typeface="微软雅黑" panose="020B0503020204020204" pitchFamily="34" charset="-122"/>
              </a:rPr>
              <a:t>如何进入微信端：关注i志愿服务号&gt;&gt;点击菜单栏“志愿者”你的首页&gt;&gt;志愿服务首页</a:t>
            </a:r>
          </a:p>
        </p:txBody>
      </p:sp>
      <p:cxnSp>
        <p:nvCxnSpPr>
          <p:cNvPr id="128" name="直接连接符 127"/>
          <p:cNvCxnSpPr/>
          <p:nvPr/>
        </p:nvCxnSpPr>
        <p:spPr>
          <a:xfrm>
            <a:off x="1187624" y="2859782"/>
            <a:ext cx="6123925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7779502" y="3662230"/>
            <a:ext cx="193989" cy="174903"/>
            <a:chOff x="3720691" y="2824413"/>
            <a:chExt cx="1341120" cy="1209172"/>
          </a:xfrm>
        </p:grpSpPr>
        <p:sp>
          <p:nvSpPr>
            <p:cNvPr id="13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3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486728" y="3110065"/>
            <a:ext cx="2715513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如何登录个人账号：进入首页，点击“我的”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如何找回个人帐号密码：进入首页，点击“我的”，点击“忘记密码”，进入到找回密码的界面</a:t>
            </a:r>
          </a:p>
        </p:txBody>
      </p:sp>
      <p:grpSp>
        <p:nvGrpSpPr>
          <p:cNvPr id="133" name="组合 132"/>
          <p:cNvGrpSpPr/>
          <p:nvPr/>
        </p:nvGrpSpPr>
        <p:grpSpPr>
          <a:xfrm>
            <a:off x="8250686" y="1167871"/>
            <a:ext cx="208734" cy="138347"/>
            <a:chOff x="9482595" y="2565731"/>
            <a:chExt cx="278384" cy="184511"/>
          </a:xfrm>
        </p:grpSpPr>
        <p:sp>
          <p:nvSpPr>
            <p:cNvPr id="134" name="椭圆 13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Rectangle 2"/>
          <p:cNvSpPr/>
          <p:nvPr/>
        </p:nvSpPr>
        <p:spPr>
          <a:xfrm>
            <a:off x="335851" y="3089643"/>
            <a:ext cx="2866390" cy="1963005"/>
          </a:xfrm>
          <a:prstGeom prst="rect">
            <a:avLst/>
          </a:prstGeom>
          <a:solidFill>
            <a:schemeClr val="tx1">
              <a:lumMod val="95000"/>
              <a:lumOff val="5000"/>
              <a:alpha val="7059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3D9512F-A926-4C86-8068-2BF135D77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359" y="522446"/>
            <a:ext cx="1741753" cy="2309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C0AAFA3-5EA9-4348-8B70-3318F416D2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68" y="529278"/>
            <a:ext cx="1608532" cy="22605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CD73A54F-C5C5-4CAB-A431-05D7A24A7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998100"/>
            <a:ext cx="2168824" cy="16996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C84CDA5-10FC-43CE-8108-CA93246AC7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960" y="2928091"/>
            <a:ext cx="1608533" cy="20315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  <p:bldP spid="114" grpId="0" bldLvl="0" animBg="1"/>
      <p:bldP spid="132" grpId="0"/>
      <p:bldP spid="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40379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登陆中的问题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7" name="Freeform 261"/>
          <p:cNvSpPr/>
          <p:nvPr/>
        </p:nvSpPr>
        <p:spPr bwMode="auto">
          <a:xfrm>
            <a:off x="551496" y="281280"/>
            <a:ext cx="220306" cy="22030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503"/>
          <p:cNvSpPr txBox="1"/>
          <p:nvPr/>
        </p:nvSpPr>
        <p:spPr>
          <a:xfrm>
            <a:off x="1155065" y="847725"/>
            <a:ext cx="6993890" cy="4203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出现帐号密码错误或者用户不存在情况，点击“忘记密码”，进行密码修改。</a:t>
            </a: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答：请在第一步输入帐号时尽量输入登录帐号（手机号/身份证号）作为账号，通过短信、邮箱、提交申诉资料三种方式找回密码。如还不解决问题将个人身份证+姓名+手机号+问题发送至</a:t>
            </a:r>
            <a:r>
              <a:rPr lang="zh-CN" altLang="en-US" sz="14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izyz@vip.163.com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客服邮箱处理。</a:t>
            </a:r>
          </a:p>
          <a:p>
            <a:pPr>
              <a:lnSpc>
                <a:spcPct val="130000"/>
              </a:lnSpc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归属组织下的志愿者忘记自己的密码，无法进行登录，可向组织管理员求助重置密码，组织管理员在“志愿者查询”中，选定该志愿者，点击“重置密码”，即可帮其重置登录密码。</a:t>
            </a:r>
          </a:p>
          <a:p>
            <a:pPr>
              <a:lnSpc>
                <a:spcPct val="130000"/>
              </a:lnSpc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注册时没填写邮箱，点击“忘记密码”时，手机收不到验证码，怎么办？</a:t>
            </a: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首先，先查看发送的验证码是否被手机的安全软件拦截了，若排除上述原因，实在收不到验证码，可以联系自己归属组织的管理员进行密码重置或者发送姓名+身份证号+手机号码+所遇到的问题（同时提供身份证正反面图片）至i志愿系统客服邮箱：</a:t>
            </a:r>
            <a:r>
              <a:rPr lang="zh-CN" altLang="en-US" sz="14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izyz@vip.163.com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，由工作人员协助处理。</a:t>
            </a:r>
          </a:p>
          <a:p>
            <a:pPr>
              <a:lnSpc>
                <a:spcPct val="130000"/>
              </a:lnSpc>
            </a:pPr>
            <a:endParaRPr lang="zh-CN" altLang="en-US" sz="105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40379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登陆中的问题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7" name="Freeform 261"/>
          <p:cNvSpPr/>
          <p:nvPr/>
        </p:nvSpPr>
        <p:spPr bwMode="auto">
          <a:xfrm>
            <a:off x="551496" y="281280"/>
            <a:ext cx="220306" cy="22030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503"/>
          <p:cNvSpPr txBox="1"/>
          <p:nvPr/>
        </p:nvSpPr>
        <p:spPr>
          <a:xfrm>
            <a:off x="1075055" y="1419622"/>
            <a:ext cx="6993890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志愿者如何修改自己的归属组织、手机号码和邮箱？</a:t>
            </a: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答：登录进入网站后，点击网站右上方的个人姓名进入用户中心-&gt;完善资料，进行资料修改。</a:t>
            </a:r>
          </a:p>
          <a:p>
            <a:pPr>
              <a:lnSpc>
                <a:spcPct val="13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5.归属组织选错了需要更改组织要怎么办？</a:t>
            </a: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答：进入用户中心-完善资料，选择正确的归属组织，最多支持加入5个组织</a:t>
            </a:r>
            <a:endParaRPr lang="en-US" altLang="zh-CN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935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59" name="组合 158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69" name="组合 168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TextBox 17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5277053" y="2328056"/>
            <a:ext cx="2051694" cy="37338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报名</a:t>
            </a:r>
          </a:p>
        </p:txBody>
      </p: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2441288" y="2318905"/>
            <a:ext cx="672929" cy="577247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6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162" grpId="0" bldLvl="0" animBg="1"/>
      <p:bldP spid="16" grpId="0" bldLvl="0" animBg="1"/>
      <p:bldP spid="17" grpId="0" bldLvl="0" animBg="1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40379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报名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545241" y="255081"/>
            <a:ext cx="273335" cy="234470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0" name="任意多边形 59"/>
          <p:cNvSpPr/>
          <p:nvPr/>
        </p:nvSpPr>
        <p:spPr>
          <a:xfrm>
            <a:off x="-24057" y="2234886"/>
            <a:ext cx="9177704" cy="953678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rgbClr val="4144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61" name="组合 60"/>
          <p:cNvGrpSpPr/>
          <p:nvPr/>
        </p:nvGrpSpPr>
        <p:grpSpPr>
          <a:xfrm>
            <a:off x="1222839" y="2021346"/>
            <a:ext cx="502789" cy="453321"/>
            <a:chOff x="5424755" y="1340768"/>
            <a:chExt cx="670560" cy="604586"/>
          </a:xfrm>
        </p:grpSpPr>
        <p:grpSp>
          <p:nvGrpSpPr>
            <p:cNvPr id="62" name="组合 6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6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66" name="Freeform 126">
            <a:hlinkClick r:id="" action="ppaction://hlinkshowjump?jump=nextslide"/>
          </p:cNvPr>
          <p:cNvSpPr>
            <a:spLocks noChangeAspect="1" noEditPoints="1"/>
          </p:cNvSpPr>
          <p:nvPr/>
        </p:nvSpPr>
        <p:spPr bwMode="auto">
          <a:xfrm>
            <a:off x="1372691" y="2127333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774415" y="2032281"/>
            <a:ext cx="502789" cy="453321"/>
            <a:chOff x="5424755" y="1340768"/>
            <a:chExt cx="670560" cy="604586"/>
          </a:xfrm>
        </p:grpSpPr>
        <p:grpSp>
          <p:nvGrpSpPr>
            <p:cNvPr id="69" name="组合 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3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356537" y="2442830"/>
            <a:ext cx="502789" cy="453321"/>
            <a:chOff x="5424755" y="1340768"/>
            <a:chExt cx="670560" cy="6045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8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797458" y="2820774"/>
            <a:ext cx="502789" cy="453321"/>
            <a:chOff x="5424755" y="1340768"/>
            <a:chExt cx="670560" cy="604586"/>
          </a:xfrm>
        </p:grpSpPr>
        <p:grpSp>
          <p:nvGrpSpPr>
            <p:cNvPr id="83" name="组合 82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85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6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84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7309232" y="2928758"/>
            <a:ext cx="502789" cy="453321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0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9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89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92" name="Freeform 261">
            <a:hlinkClick r:id="rId3" action="ppaction://hlinksldjump"/>
          </p:cNvPr>
          <p:cNvSpPr/>
          <p:nvPr/>
        </p:nvSpPr>
        <p:spPr bwMode="auto">
          <a:xfrm>
            <a:off x="2902532" y="2160965"/>
            <a:ext cx="244343" cy="244343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3" name="组合 92"/>
          <p:cNvGrpSpPr>
            <a:grpSpLocks noChangeAspect="1"/>
          </p:cNvGrpSpPr>
          <p:nvPr/>
        </p:nvGrpSpPr>
        <p:grpSpPr>
          <a:xfrm>
            <a:off x="4552788" y="2570894"/>
            <a:ext cx="114604" cy="200533"/>
            <a:chOff x="5084763" y="971548"/>
            <a:chExt cx="139719" cy="244477"/>
          </a:xfrm>
          <a:solidFill>
            <a:srgbClr val="414455"/>
          </a:solidFill>
        </p:grpSpPr>
        <p:sp>
          <p:nvSpPr>
            <p:cNvPr id="95" name="Freeform 302">
              <a:hlinkClick r:id="rId3" action="ppaction://hlinksldjump"/>
            </p:cNvPr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7" name="Freeform 9"/>
          <p:cNvSpPr>
            <a:spLocks noEditPoints="1"/>
          </p:cNvSpPr>
          <p:nvPr/>
        </p:nvSpPr>
        <p:spPr bwMode="auto">
          <a:xfrm rot="19469485">
            <a:off x="5906075" y="2905807"/>
            <a:ext cx="283701" cy="30230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Freeform 206">
            <a:hlinkClick r:id="rId4" action="ppaction://hlinksldjump"/>
          </p:cNvPr>
          <p:cNvSpPr>
            <a:spLocks noChangeAspect="1" noEditPoints="1"/>
          </p:cNvSpPr>
          <p:nvPr/>
        </p:nvSpPr>
        <p:spPr bwMode="auto">
          <a:xfrm>
            <a:off x="7448539" y="3019894"/>
            <a:ext cx="228407" cy="27609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87389" y="2596236"/>
            <a:ext cx="1502334" cy="1697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altLang="zh-CN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1. </a:t>
            </a: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进入首页，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点击“做志愿”</a:t>
            </a:r>
            <a:endParaRPr lang="en-US" altLang="zh-CN" sz="1400" b="1" kern="100" dirty="0"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altLang="zh-CN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链接推荐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altLang="zh-CN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3.</a:t>
            </a: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进入首页，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找组织</a:t>
            </a:r>
            <a:r>
              <a:rPr lang="en-US" altLang="zh-CN" sz="12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105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106744" y="2631924"/>
            <a:ext cx="1800494" cy="859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二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活动地域、活动类型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等进行搜索</a:t>
            </a:r>
          </a:p>
        </p:txBody>
      </p:sp>
      <p:sp>
        <p:nvSpPr>
          <p:cNvPr id="101" name="矩形 100"/>
          <p:cNvSpPr/>
          <p:nvPr/>
        </p:nvSpPr>
        <p:spPr>
          <a:xfrm>
            <a:off x="3672005" y="3009868"/>
            <a:ext cx="1800494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查看活动详情并报名</a:t>
            </a:r>
          </a:p>
        </p:txBody>
      </p:sp>
      <p:sp>
        <p:nvSpPr>
          <p:cNvPr id="102" name="矩形 101"/>
          <p:cNvSpPr/>
          <p:nvPr/>
        </p:nvSpPr>
        <p:spPr>
          <a:xfrm>
            <a:off x="5016526" y="1771185"/>
            <a:ext cx="1980030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等待活动发布方管理员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审核录用，结果将以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短信或公众号通知</a:t>
            </a:r>
            <a:endParaRPr lang="zh-CN" altLang="en-US" sz="1400" kern="100" dirty="0"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841221" y="1815144"/>
            <a:ext cx="1800494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五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使用二维码进行签到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签退考勤，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400" b="1" kern="100" dirty="0"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获得服务时长</a:t>
            </a:r>
            <a:endParaRPr lang="zh-CN" altLang="en-US" sz="1200" b="1" kern="100" dirty="0"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8244019" y="1676797"/>
            <a:ext cx="208734" cy="138347"/>
            <a:chOff x="9482595" y="2565731"/>
            <a:chExt cx="278384" cy="184511"/>
          </a:xfrm>
        </p:grpSpPr>
        <p:sp>
          <p:nvSpPr>
            <p:cNvPr id="105" name="椭圆 104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  <p:bldP spid="66" grpId="0" bldLvl="0" animBg="1"/>
      <p:bldP spid="92" grpId="0" bldLvl="0" animBg="1"/>
      <p:bldP spid="97" grpId="0" bldLvl="0" animBg="1"/>
      <p:bldP spid="98" grpId="0" bldLvl="0" animBg="1"/>
      <p:bldP spid="99" grpId="0"/>
      <p:bldP spid="100" grpId="0"/>
      <p:bldP spid="101" grpId="0"/>
      <p:bldP spid="102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500" y="231775"/>
            <a:ext cx="2028825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进入首页，</a:t>
            </a:r>
            <a:r>
              <a:rPr lang="zh-CN" altLang="en-US" sz="1350" kern="100" dirty="0">
                <a:solidFill>
                  <a:schemeClr val="tx1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点击“做志愿”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553496" y="241111"/>
            <a:ext cx="273335" cy="234470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>
              <a:hlinkClick r:id="" action="ppaction://hlinkshowjump?jump=previousslide"/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>
              <a:hlinkClick r:id="rId3" action="ppaction://hlinksldjump"/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058815" y="292059"/>
            <a:ext cx="208734" cy="138347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5" y="841375"/>
            <a:ext cx="2685301" cy="38080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FCDDEE5-5BDE-4321-873F-D58A8CAA0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841375"/>
            <a:ext cx="3855957" cy="37631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500" y="231775"/>
            <a:ext cx="2028825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kern="100">
                <a:solidFill>
                  <a:schemeClr val="tx1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点击链接</a:t>
            </a:r>
            <a:endParaRPr lang="zh-CN" altLang="en-US" sz="1350" kern="100" dirty="0">
              <a:solidFill>
                <a:schemeClr val="tx1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553496" y="241111"/>
            <a:ext cx="273335" cy="234470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>
              <a:hlinkClick r:id="" action="ppaction://hlinkshowjump?jump=previousslide"/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>
              <a:hlinkClick r:id="rId3" action="ppaction://hlinksldjump"/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058815" y="292059"/>
            <a:ext cx="208734" cy="138347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D515B2A-1FF4-4A92-98F1-A23182AE29AD}"/>
              </a:ext>
            </a:extLst>
          </p:cNvPr>
          <p:cNvSpPr txBox="1"/>
          <p:nvPr/>
        </p:nvSpPr>
        <p:spPr>
          <a:xfrm>
            <a:off x="404746" y="2047568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                  链接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54" y="1059583"/>
            <a:ext cx="2828925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951189"/>
            <a:ext cx="25202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https://wx2.qq.com/cgi-bin/mmwebwx-bin/webwxgetmsgimg?&amp;MsgID=8307760168282433511&amp;skey=%40crypt_f124a5b_1fc6324164bf6fe00650d142917582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s://wx2.qq.com/cgi-bin/mmwebwx-bin/webwxgetmsgimg?&amp;MsgID=8307760168282433511&amp;skey=%40crypt_f124a5b_1fc6324164bf6fe00650d1429175821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503" y="487539"/>
            <a:ext cx="3003665" cy="437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70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500" y="231775"/>
            <a:ext cx="2028825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进入首页，</a:t>
            </a:r>
            <a:r>
              <a:rPr lang="zh-CN" altLang="en-US" sz="1350" kern="100" dirty="0">
                <a:solidFill>
                  <a:schemeClr val="tx1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点击“找组织”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553496" y="241111"/>
            <a:ext cx="273335" cy="234470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>
              <a:hlinkClick r:id="" action="ppaction://hlinkshowjump?jump=previousslide"/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>
              <a:hlinkClick r:id="rId3" action="ppaction://hlinksldjump"/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058815" y="292059"/>
            <a:ext cx="208734" cy="138347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" y="877254"/>
            <a:ext cx="3317918" cy="37595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A58381B-43DF-4BD6-BE15-AD0BBC96F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409" y="877325"/>
            <a:ext cx="4059967" cy="375756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500" y="231775"/>
            <a:ext cx="2353945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进入首页，</a:t>
            </a:r>
            <a:r>
              <a:rPr lang="zh-CN" altLang="en-US" sz="1350" kern="100" dirty="0">
                <a:solidFill>
                  <a:schemeClr val="tx1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点击“找组织”二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553496" y="241111"/>
            <a:ext cx="273335" cy="234470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>
              <a:hlinkClick r:id="rId3" action="ppaction://hlinksldjump"/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>
              <a:hlinkClick r:id="rId3" action="ppaction://hlinksldjump"/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883680" y="346669"/>
            <a:ext cx="208734" cy="138347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D4C60FB-DD7C-494C-BF92-7372878F3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079" y="970461"/>
            <a:ext cx="1845573" cy="29314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0823B66-BDCD-46BD-ADC2-01FEE9A69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72" y="995258"/>
            <a:ext cx="1824024" cy="2931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4EDF6B39-8553-421B-BCD8-AE3524B2A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365" y="995258"/>
            <a:ext cx="1917242" cy="29314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EBE2A7A0-2CA9-492F-8FFE-E97B6C16B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971" y="1005286"/>
            <a:ext cx="1852932" cy="289653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/>
          <p:cNvSpPr/>
          <p:nvPr/>
        </p:nvSpPr>
        <p:spPr bwMode="auto">
          <a:xfrm rot="3564117">
            <a:off x="3705581" y="-820187"/>
            <a:ext cx="1701563" cy="153415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4121278" y="60279"/>
            <a:ext cx="882657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</a:t>
            </a:r>
          </a:p>
        </p:txBody>
      </p:sp>
      <p:sp>
        <p:nvSpPr>
          <p:cNvPr id="79" name="Freeform 5"/>
          <p:cNvSpPr/>
          <p:nvPr/>
        </p:nvSpPr>
        <p:spPr bwMode="auto">
          <a:xfrm rot="3564117">
            <a:off x="3782655" y="-750695"/>
            <a:ext cx="1547413" cy="139516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sp>
        <p:nvSpPr>
          <p:cNvPr id="80" name="TextBox 79"/>
          <p:cNvSpPr txBox="1"/>
          <p:nvPr/>
        </p:nvSpPr>
        <p:spPr>
          <a:xfrm>
            <a:off x="4140064" y="744747"/>
            <a:ext cx="645160" cy="228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CONTENTS</a:t>
            </a:r>
            <a:endParaRPr lang="zh-CN" altLang="en-US" sz="900" b="1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341347" y="2018160"/>
            <a:ext cx="896234" cy="808057"/>
            <a:chOff x="3720691" y="2824413"/>
            <a:chExt cx="1341120" cy="1209172"/>
          </a:xfrm>
        </p:grpSpPr>
        <p:sp>
          <p:nvSpPr>
            <p:cNvPr id="8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8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84" name="Freeform 5"/>
          <p:cNvSpPr/>
          <p:nvPr/>
        </p:nvSpPr>
        <p:spPr bwMode="auto">
          <a:xfrm rot="1855731">
            <a:off x="1402719" y="2073492"/>
            <a:ext cx="773492" cy="6973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85" name="组合 84"/>
          <p:cNvGrpSpPr/>
          <p:nvPr/>
        </p:nvGrpSpPr>
        <p:grpSpPr>
          <a:xfrm>
            <a:off x="2761619" y="2049670"/>
            <a:ext cx="861221" cy="776489"/>
            <a:chOff x="3720691" y="2824413"/>
            <a:chExt cx="1341120" cy="1209172"/>
          </a:xfrm>
        </p:grpSpPr>
        <p:sp>
          <p:nvSpPr>
            <p:cNvPr id="8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8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88" name="Freeform 5"/>
          <p:cNvSpPr/>
          <p:nvPr/>
        </p:nvSpPr>
        <p:spPr bwMode="auto">
          <a:xfrm rot="1855731">
            <a:off x="2820593" y="2102841"/>
            <a:ext cx="743274" cy="670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89" name="组合 88"/>
          <p:cNvGrpSpPr/>
          <p:nvPr/>
        </p:nvGrpSpPr>
        <p:grpSpPr>
          <a:xfrm>
            <a:off x="4146473" y="2049670"/>
            <a:ext cx="861221" cy="776489"/>
            <a:chOff x="3720691" y="2824413"/>
            <a:chExt cx="1341120" cy="1209172"/>
          </a:xfrm>
        </p:grpSpPr>
        <p:sp>
          <p:nvSpPr>
            <p:cNvPr id="9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9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92" name="Freeform 5"/>
          <p:cNvSpPr/>
          <p:nvPr/>
        </p:nvSpPr>
        <p:spPr bwMode="auto">
          <a:xfrm rot="1855731">
            <a:off x="4205447" y="2102841"/>
            <a:ext cx="743274" cy="670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93" name="组合 92"/>
          <p:cNvGrpSpPr/>
          <p:nvPr/>
        </p:nvGrpSpPr>
        <p:grpSpPr>
          <a:xfrm>
            <a:off x="5496272" y="2049670"/>
            <a:ext cx="861221" cy="776489"/>
            <a:chOff x="3720691" y="2824413"/>
            <a:chExt cx="1341120" cy="1209172"/>
          </a:xfrm>
        </p:grpSpPr>
        <p:sp>
          <p:nvSpPr>
            <p:cNvPr id="9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9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96" name="Freeform 5"/>
          <p:cNvSpPr/>
          <p:nvPr/>
        </p:nvSpPr>
        <p:spPr bwMode="auto">
          <a:xfrm rot="1855731">
            <a:off x="5555246" y="2102841"/>
            <a:ext cx="743274" cy="670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97" name="组合 96"/>
          <p:cNvGrpSpPr/>
          <p:nvPr/>
        </p:nvGrpSpPr>
        <p:grpSpPr>
          <a:xfrm>
            <a:off x="6846070" y="2092412"/>
            <a:ext cx="861221" cy="776489"/>
            <a:chOff x="3720691" y="2824413"/>
            <a:chExt cx="1341120" cy="1209172"/>
          </a:xfrm>
        </p:grpSpPr>
        <p:sp>
          <p:nvSpPr>
            <p:cNvPr id="9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9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00" name="Freeform 5"/>
          <p:cNvSpPr/>
          <p:nvPr/>
        </p:nvSpPr>
        <p:spPr bwMode="auto">
          <a:xfrm rot="1855731">
            <a:off x="6905044" y="2145583"/>
            <a:ext cx="743274" cy="670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16" name="组合 115"/>
          <p:cNvGrpSpPr/>
          <p:nvPr/>
        </p:nvGrpSpPr>
        <p:grpSpPr>
          <a:xfrm>
            <a:off x="7602782" y="2032281"/>
            <a:ext cx="208734" cy="138347"/>
            <a:chOff x="9482595" y="2565731"/>
            <a:chExt cx="278384" cy="184511"/>
          </a:xfrm>
        </p:grpSpPr>
        <p:sp>
          <p:nvSpPr>
            <p:cNvPr id="117" name="椭圆 11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9" name="Freeform 126"/>
          <p:cNvSpPr>
            <a:spLocks noChangeAspect="1" noEditPoints="1"/>
          </p:cNvSpPr>
          <p:nvPr/>
        </p:nvSpPr>
        <p:spPr bwMode="auto">
          <a:xfrm>
            <a:off x="1639935" y="2256891"/>
            <a:ext cx="293926" cy="36779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reeform 261"/>
          <p:cNvSpPr/>
          <p:nvPr/>
        </p:nvSpPr>
        <p:spPr bwMode="auto">
          <a:xfrm>
            <a:off x="2989671" y="2270057"/>
            <a:ext cx="389353" cy="389353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4373991" y="2243555"/>
            <a:ext cx="453151" cy="388719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2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6" name="Freeform 9"/>
          <p:cNvSpPr>
            <a:spLocks noEditPoints="1"/>
          </p:cNvSpPr>
          <p:nvPr/>
        </p:nvSpPr>
        <p:spPr bwMode="auto">
          <a:xfrm rot="19469485">
            <a:off x="5739227" y="2253955"/>
            <a:ext cx="375309" cy="39991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Freeform 206"/>
          <p:cNvSpPr>
            <a:spLocks noChangeAspect="1" noEditPoints="1"/>
          </p:cNvSpPr>
          <p:nvPr/>
        </p:nvSpPr>
        <p:spPr bwMode="auto">
          <a:xfrm>
            <a:off x="7155327" y="2285828"/>
            <a:ext cx="321462" cy="38858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98579" y="2991983"/>
            <a:ext cx="1302385" cy="787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操作平台</a:t>
            </a:r>
            <a:endParaRPr lang="zh-CN" altLang="zh-CN" sz="1050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altLang="zh-CN" sz="1050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</a:t>
            </a:r>
            <a:r>
              <a:rPr lang="zh-CN" altLang="zh-CN" sz="1050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perating </a:t>
            </a:r>
            <a:r>
              <a:rPr lang="en-US" altLang="zh-CN" sz="1050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</a:t>
            </a:r>
            <a:r>
              <a:rPr lang="zh-CN" altLang="zh-CN" sz="1050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latform</a:t>
            </a:r>
          </a:p>
        </p:txBody>
      </p:sp>
      <p:sp>
        <p:nvSpPr>
          <p:cNvPr id="48" name="矩形 47"/>
          <p:cNvSpPr/>
          <p:nvPr/>
        </p:nvSpPr>
        <p:spPr>
          <a:xfrm>
            <a:off x="2811664" y="2991983"/>
            <a:ext cx="777240" cy="787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登录</a:t>
            </a:r>
          </a:p>
          <a:p>
            <a:pPr algn="ctr">
              <a:defRPr/>
            </a:pPr>
            <a:r>
              <a:rPr lang="en-US" altLang="zh-CN" sz="1050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Log In</a:t>
            </a:r>
          </a:p>
        </p:txBody>
      </p:sp>
      <p:sp>
        <p:nvSpPr>
          <p:cNvPr id="49" name="矩形 48"/>
          <p:cNvSpPr/>
          <p:nvPr/>
        </p:nvSpPr>
        <p:spPr>
          <a:xfrm>
            <a:off x="4197866" y="2991983"/>
            <a:ext cx="777240" cy="787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报名</a:t>
            </a:r>
          </a:p>
          <a:p>
            <a:pPr algn="ctr">
              <a:defRPr/>
            </a:pPr>
            <a:r>
              <a:rPr lang="en-US" altLang="zh-CN" sz="1050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Sign Up</a:t>
            </a:r>
          </a:p>
        </p:txBody>
      </p:sp>
      <p:sp>
        <p:nvSpPr>
          <p:cNvPr id="50" name="矩形 49"/>
          <p:cNvSpPr/>
          <p:nvPr/>
        </p:nvSpPr>
        <p:spPr>
          <a:xfrm>
            <a:off x="5324796" y="2991983"/>
            <a:ext cx="1237839" cy="788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1500" b="1" kern="10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签到</a:t>
            </a:r>
            <a:r>
              <a:rPr lang="en-US" altLang="zh-CN" sz="1500" b="1" kern="10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500" b="1" kern="10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退扫</a:t>
            </a:r>
            <a:r>
              <a:rPr lang="zh-CN" altLang="en-US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</a:t>
            </a:r>
            <a:endParaRPr lang="en-US" altLang="zh-CN" sz="1500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050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Scan Code</a:t>
            </a:r>
          </a:p>
        </p:txBody>
      </p:sp>
      <p:sp>
        <p:nvSpPr>
          <p:cNvPr id="51" name="矩形 50"/>
          <p:cNvSpPr/>
          <p:nvPr/>
        </p:nvSpPr>
        <p:spPr>
          <a:xfrm>
            <a:off x="6848565" y="2991983"/>
            <a:ext cx="944880" cy="787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05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其他问题</a:t>
            </a:r>
            <a:endParaRPr lang="en-US" altLang="zh-CN" sz="1500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altLang="zh-CN" sz="1050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Others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0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ldLvl="0" animBg="1"/>
      <p:bldP spid="28" grpId="0"/>
      <p:bldP spid="79" grpId="0" bldLvl="0" animBg="1"/>
      <p:bldP spid="80" grpId="0"/>
      <p:bldP spid="84" grpId="0" bldLvl="0" animBg="1"/>
      <p:bldP spid="88" grpId="0" bldLvl="0" animBg="1"/>
      <p:bldP spid="92" grpId="0" bldLvl="0" animBg="1"/>
      <p:bldP spid="96" grpId="0" bldLvl="0" animBg="1"/>
      <p:bldP spid="100" grpId="0" bldLvl="0" animBg="1"/>
      <p:bldP spid="39" grpId="0" bldLvl="0" animBg="1"/>
      <p:bldP spid="40" grpId="0" bldLvl="0" animBg="1"/>
      <p:bldP spid="46" grpId="0" bldLvl="0" animBg="1"/>
      <p:bldP spid="47" grpId="0" bldLvl="0" animBg="1"/>
      <p:bldP spid="44" grpId="0"/>
      <p:bldP spid="48" grpId="0"/>
      <p:bldP spid="49" grpId="0"/>
      <p:bldP spid="50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500" y="231775"/>
            <a:ext cx="2353945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进入首页，</a:t>
            </a:r>
            <a:r>
              <a:rPr lang="zh-CN" altLang="en-US" sz="1350" kern="100" dirty="0">
                <a:solidFill>
                  <a:schemeClr val="tx1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点击“找组织”二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553496" y="241111"/>
            <a:ext cx="273335" cy="234470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>
              <a:hlinkClick r:id="rId3" action="ppaction://hlinksldjump"/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>
              <a:hlinkClick r:id="rId3" action="ppaction://hlinksldjump"/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883680" y="346669"/>
            <a:ext cx="208734" cy="138347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2BBBD499-E026-4245-9B10-BF5D1A3DA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15566"/>
            <a:ext cx="2520280" cy="3507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B243BBF-E2A1-4106-95CA-A04BA2AB4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7" y="1347614"/>
            <a:ext cx="2353945" cy="186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98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500" y="231775"/>
            <a:ext cx="218948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350" kern="100" dirty="0">
                <a:solidFill>
                  <a:schemeClr val="tx1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查看活动详情并报名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545241" y="255081"/>
            <a:ext cx="273335" cy="234470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>
              <a:hlinkClick r:id="rId3" action="ppaction://hlinksldjump"/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32D75F5A-0492-4F22-BFD8-C7924924B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66" y="721135"/>
            <a:ext cx="2686443" cy="42397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B466FC6-5307-422F-BCA5-9C01357C8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08001"/>
            <a:ext cx="2592288" cy="43032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59" name="组合 158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69" name="组合 168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7980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TextBox 17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5219903" y="2328056"/>
            <a:ext cx="2051694" cy="37338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签到</a:t>
            </a:r>
            <a:r>
              <a:rPr lang="en-US" altLang="zh-CN" sz="2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退扫</a:t>
            </a: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183439" y="2802540"/>
            <a:ext cx="1077226" cy="215444"/>
            <a:chOff x="4369395" y="3284984"/>
            <a:chExt cx="1436675" cy="28733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6" y="3284984"/>
              <a:ext cx="1224134" cy="287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方式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332217" y="2802540"/>
            <a:ext cx="1077226" cy="215444"/>
            <a:chOff x="4369395" y="3284984"/>
            <a:chExt cx="1436675" cy="28733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6" y="3284984"/>
              <a:ext cx="1224134" cy="287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注意事项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Freeform 9"/>
          <p:cNvSpPr>
            <a:spLocks noEditPoints="1"/>
          </p:cNvSpPr>
          <p:nvPr/>
        </p:nvSpPr>
        <p:spPr bwMode="auto">
          <a:xfrm rot="19469485">
            <a:off x="2427150" y="2247010"/>
            <a:ext cx="659384" cy="70261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162" grpId="0" bldLvl="0" animBg="1"/>
      <p:bldP spid="16" grpId="0" bldLvl="0" animBg="1"/>
      <p:bldP spid="17" grpId="0" bldLvl="0" animBg="1"/>
      <p:bldP spid="18" grpId="0"/>
      <p:bldP spid="19" grpId="0"/>
      <p:bldP spid="5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500" y="231775"/>
            <a:ext cx="410210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zh-CN" altLang="en-US" sz="1350" kern="100" dirty="0">
                <a:solidFill>
                  <a:schemeClr val="tx1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使用二维码进行签到签退考勤，获得服务时长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" name="Freeform 9"/>
          <p:cNvSpPr>
            <a:spLocks noEditPoints="1"/>
          </p:cNvSpPr>
          <p:nvPr/>
        </p:nvSpPr>
        <p:spPr bwMode="auto">
          <a:xfrm rot="19469485">
            <a:off x="538712" y="241453"/>
            <a:ext cx="251789" cy="268296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67077"/>
            <a:ext cx="3410322" cy="397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259" y="717485"/>
            <a:ext cx="3356991" cy="401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751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500" y="231775"/>
            <a:ext cx="392811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pic>
        <p:nvPicPr>
          <p:cNvPr id="87" name="Picture 2" descr="C:\Users\Administrator\Desktop\ppt展示模板-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" y="1538605"/>
            <a:ext cx="3691890" cy="222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组合 88"/>
          <p:cNvGrpSpPr/>
          <p:nvPr/>
        </p:nvGrpSpPr>
        <p:grpSpPr>
          <a:xfrm>
            <a:off x="4733975" y="1392787"/>
            <a:ext cx="502789" cy="453321"/>
            <a:chOff x="5424755" y="1340768"/>
            <a:chExt cx="670560" cy="60458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6" name="矩形 95"/>
          <p:cNvSpPr/>
          <p:nvPr/>
        </p:nvSpPr>
        <p:spPr>
          <a:xfrm>
            <a:off x="5373370" y="1454150"/>
            <a:ext cx="1694815" cy="2749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</a:t>
            </a: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4733975" y="2064887"/>
            <a:ext cx="502789" cy="453321"/>
            <a:chOff x="5424755" y="1340768"/>
            <a:chExt cx="670560" cy="604586"/>
          </a:xfrm>
        </p:grpSpPr>
        <p:grpSp>
          <p:nvGrpSpPr>
            <p:cNvPr id="99" name="组合 9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  <a:hlinkClick r:id="" action="ppaction://hlinkshowjump?jump=nextslide"/>
                </a:rPr>
                <a:t>02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5" name="矩形 104"/>
          <p:cNvSpPr/>
          <p:nvPr/>
        </p:nvSpPr>
        <p:spPr>
          <a:xfrm>
            <a:off x="5373370" y="1948180"/>
            <a:ext cx="2241550" cy="2749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志愿服务首页中的时长记录</a:t>
            </a: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5373370" y="2190750"/>
            <a:ext cx="2924175" cy="102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b="1" dirty="0">
                <a:sym typeface="微软雅黑" panose="020B0503020204020204" pitchFamily="34" charset="-122"/>
              </a:rPr>
              <a:t>关注i志愿服务号&gt;&gt;点击菜单栏“志愿者”&gt;&gt;首页&gt;&gt;我的&gt;&gt;时长记录&gt;&gt;扫码记录服务时长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4728462" y="2969848"/>
            <a:ext cx="502789" cy="453321"/>
            <a:chOff x="5424755" y="1340768"/>
            <a:chExt cx="670560" cy="604586"/>
          </a:xfrm>
        </p:grpSpPr>
        <p:grpSp>
          <p:nvGrpSpPr>
            <p:cNvPr id="108" name="组合 10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0" name="组合 10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5" name="矩形 47"/>
          <p:cNvSpPr>
            <a:spLocks noChangeArrowheads="1"/>
          </p:cNvSpPr>
          <p:nvPr/>
        </p:nvSpPr>
        <p:spPr bwMode="auto">
          <a:xfrm>
            <a:off x="5365998" y="3056112"/>
            <a:ext cx="2762257" cy="564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b="1" dirty="0">
                <a:sym typeface="微软雅黑" panose="020B0503020204020204" pitchFamily="34" charset="-122"/>
              </a:rPr>
              <a:t>签到签退要注意是否收到信息回复确认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。</a:t>
            </a:r>
          </a:p>
        </p:txBody>
      </p:sp>
      <p:grpSp>
        <p:nvGrpSpPr>
          <p:cNvPr id="116" name="组合 115"/>
          <p:cNvGrpSpPr/>
          <p:nvPr/>
        </p:nvGrpSpPr>
        <p:grpSpPr>
          <a:xfrm>
            <a:off x="4732868" y="3579862"/>
            <a:ext cx="502789" cy="453321"/>
            <a:chOff x="5424755" y="1340768"/>
            <a:chExt cx="670560" cy="604586"/>
          </a:xfrm>
        </p:grpSpPr>
        <p:grpSp>
          <p:nvGrpSpPr>
            <p:cNvPr id="117" name="组合 11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9" name="矩形 47"/>
          <p:cNvSpPr>
            <a:spLocks noChangeArrowheads="1"/>
          </p:cNvSpPr>
          <p:nvPr/>
        </p:nvSpPr>
        <p:spPr bwMode="auto">
          <a:xfrm>
            <a:off x="5342420" y="3669728"/>
            <a:ext cx="2762257" cy="133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b="1" dirty="0">
                <a:sym typeface="微软雅黑" panose="020B0503020204020204" pitchFamily="34" charset="-122"/>
              </a:rPr>
              <a:t>对于因网络等原因导致签到签退失败的情况，及时联系先关组织管理员。一般可使用网站的实时活动补录功能对志愿者的活动时长进行补录。</a:t>
            </a:r>
          </a:p>
        </p:txBody>
      </p:sp>
      <p:grpSp>
        <p:nvGrpSpPr>
          <p:cNvPr id="130" name="组合 129"/>
          <p:cNvGrpSpPr/>
          <p:nvPr/>
        </p:nvGrpSpPr>
        <p:grpSpPr>
          <a:xfrm>
            <a:off x="4201290" y="1546353"/>
            <a:ext cx="208734" cy="138347"/>
            <a:chOff x="9482595" y="2565731"/>
            <a:chExt cx="278384" cy="184511"/>
          </a:xfrm>
        </p:grpSpPr>
        <p:sp>
          <p:nvSpPr>
            <p:cNvPr id="131" name="椭圆 13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50975" y="2190750"/>
            <a:ext cx="2803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扫码的一些方式与</a:t>
            </a:r>
          </a:p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</a:p>
        </p:txBody>
      </p:sp>
      <p:sp>
        <p:nvSpPr>
          <p:cNvPr id="4" name="Freeform 9"/>
          <p:cNvSpPr>
            <a:spLocks noEditPoints="1"/>
          </p:cNvSpPr>
          <p:nvPr/>
        </p:nvSpPr>
        <p:spPr bwMode="auto">
          <a:xfrm rot="19469485">
            <a:off x="538712" y="241453"/>
            <a:ext cx="251789" cy="268296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5" grpId="0"/>
      <p:bldP spid="106" grpId="0"/>
      <p:bldP spid="115" grpId="0"/>
      <p:bldP spid="129" grpId="0"/>
      <p:bldP spid="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500" y="231775"/>
            <a:ext cx="392811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379224" y="748041"/>
            <a:ext cx="502789" cy="453321"/>
            <a:chOff x="5424755" y="1340768"/>
            <a:chExt cx="670560" cy="604586"/>
          </a:xfrm>
        </p:grpSpPr>
        <p:grpSp>
          <p:nvGrpSpPr>
            <p:cNvPr id="99" name="组合 9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  <a:hlinkClick r:id="" action="ppaction://hlinkshowjump?jump=previousslide"/>
                </a:rPr>
                <a:t>02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5" name="矩形 104"/>
          <p:cNvSpPr/>
          <p:nvPr/>
        </p:nvSpPr>
        <p:spPr>
          <a:xfrm>
            <a:off x="939493" y="832110"/>
            <a:ext cx="2241550" cy="27495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志愿服务首页中的时长记录</a:t>
            </a: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845005" y="1265415"/>
            <a:ext cx="2924175" cy="911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关注i志愿服务号&gt;&gt;点击菜单栏“志愿者”&gt;&gt;首页&gt;&gt;我的&gt;&gt;时长记录&gt;&gt;扫码记录服务时长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Freeform 9"/>
          <p:cNvSpPr>
            <a:spLocks noEditPoints="1"/>
          </p:cNvSpPr>
          <p:nvPr/>
        </p:nvSpPr>
        <p:spPr bwMode="auto">
          <a:xfrm rot="19469485">
            <a:off x="538712" y="241453"/>
            <a:ext cx="251789" cy="268296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="" xmlns:a16="http://schemas.microsoft.com/office/drawing/2014/main" id="{184D9816-1866-43CD-87A1-3F6695CB0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0" y="2145942"/>
            <a:ext cx="2664296" cy="2064992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3DC5D3F0-69A6-45FA-B199-28779198694A}"/>
              </a:ext>
            </a:extLst>
          </p:cNvPr>
          <p:cNvSpPr/>
          <p:nvPr/>
        </p:nvSpPr>
        <p:spPr>
          <a:xfrm>
            <a:off x="876442" y="3579862"/>
            <a:ext cx="576064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>
            <a:extLst>
              <a:ext uri="{FF2B5EF4-FFF2-40B4-BE49-F238E27FC236}">
                <a16:creationId xmlns="" xmlns:a16="http://schemas.microsoft.com/office/drawing/2014/main" id="{765016EF-6BF9-49CF-A60C-2DE8584C5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28" y="667922"/>
            <a:ext cx="2126309" cy="42874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FE31300-1F24-4F79-B8E3-0E42958CA206}"/>
              </a:ext>
            </a:extLst>
          </p:cNvPr>
          <p:cNvSpPr/>
          <p:nvPr/>
        </p:nvSpPr>
        <p:spPr>
          <a:xfrm>
            <a:off x="3769180" y="1995686"/>
            <a:ext cx="2170972" cy="28794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13FC14A7-5FD1-4CD8-BD86-8BF80B936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84" y="1419622"/>
            <a:ext cx="2354629" cy="3011868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="" xmlns:a16="http://schemas.microsoft.com/office/drawing/2014/main" id="{ECD916DD-1A5E-426C-BF78-C95CC177433F}"/>
              </a:ext>
            </a:extLst>
          </p:cNvPr>
          <p:cNvSpPr/>
          <p:nvPr/>
        </p:nvSpPr>
        <p:spPr>
          <a:xfrm>
            <a:off x="6693355" y="2787774"/>
            <a:ext cx="1479045" cy="5040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892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4" grpId="0" bldLvl="0" animBg="1"/>
      <p:bldP spid="52" grpId="0" animBg="1"/>
      <p:bldP spid="3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59" name="组合 158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69" name="组合 168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2806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TextBox 17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5212283" y="2328056"/>
            <a:ext cx="2051694" cy="37338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其他问题</a:t>
            </a:r>
          </a:p>
        </p:txBody>
      </p:sp>
      <p:sp>
        <p:nvSpPr>
          <p:cNvPr id="45" name="Freeform 206"/>
          <p:cNvSpPr>
            <a:spLocks noChangeAspect="1" noEditPoints="1"/>
          </p:cNvSpPr>
          <p:nvPr/>
        </p:nvSpPr>
        <p:spPr bwMode="auto">
          <a:xfrm>
            <a:off x="2517460" y="2264788"/>
            <a:ext cx="544277" cy="65791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162" grpId="0" bldLvl="0" animBg="1"/>
      <p:bldP spid="16" grpId="0" bldLvl="0" animBg="1"/>
      <p:bldP spid="17" grpId="0" bldLvl="0" animBg="1"/>
      <p:bldP spid="18" grpId="0"/>
      <p:bldP spid="19" grpId="0"/>
      <p:bldP spid="4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078230" y="230505"/>
            <a:ext cx="165735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如何管理个人中心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584886" y="250547"/>
            <a:ext cx="207678" cy="25103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8726" y="816363"/>
            <a:ext cx="7666355" cy="254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进入首页，点击“我的”登录后会自动跳转到个人用户中心。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1）我的活动——可查看参与的活动记录，包括待录取、参与中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以及已完成的活动三种状态</a:t>
            </a:r>
          </a:p>
          <a:p>
            <a:pPr algn="l">
              <a:lnSpc>
                <a:spcPct val="150000"/>
              </a:lnSpc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2）服务记录——可查看参与活动的扫码考勤详细签到签退记录</a:t>
            </a:r>
          </a:p>
          <a:p>
            <a:pPr algn="l">
              <a:lnSpc>
                <a:spcPct val="150000"/>
              </a:lnSpc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3）扫码计时——参加活动时使用，对管理员提供的二维码进行签到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签退扫码，系统会自动记录下志愿者参与活动的服务时长。</a:t>
            </a:r>
          </a:p>
          <a:p>
            <a:pPr algn="l">
              <a:lnSpc>
                <a:spcPct val="130000"/>
              </a:lnSpc>
              <a:buNone/>
            </a:pPr>
            <a:endParaRPr lang="zh-CN" altLang="en-US" sz="105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C3D97AF-8708-4D9D-AB10-993B8004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22" y="3075811"/>
            <a:ext cx="2664296" cy="20649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4BCF6F4-354B-4D2A-B819-C6E9DE52F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676" y="488950"/>
            <a:ext cx="2285212" cy="46078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9627F6B-7A53-4F28-868E-96E8F128AE7E}"/>
              </a:ext>
            </a:extLst>
          </p:cNvPr>
          <p:cNvSpPr/>
          <p:nvPr/>
        </p:nvSpPr>
        <p:spPr>
          <a:xfrm>
            <a:off x="1835696" y="4515966"/>
            <a:ext cx="576064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</a:p>
        </p:txBody>
      </p:sp>
      <p:sp>
        <p:nvSpPr>
          <p:cNvPr id="112" name="文本框 9"/>
          <p:cNvSpPr txBox="1"/>
          <p:nvPr/>
        </p:nvSpPr>
        <p:spPr>
          <a:xfrm>
            <a:off x="5219903" y="2004841"/>
            <a:ext cx="2051694" cy="37338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操作平台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Freeform 126"/>
          <p:cNvSpPr>
            <a:spLocks noChangeAspect="1" noEditPoints="1"/>
          </p:cNvSpPr>
          <p:nvPr/>
        </p:nvSpPr>
        <p:spPr bwMode="auto">
          <a:xfrm>
            <a:off x="2591422" y="2358888"/>
            <a:ext cx="396354" cy="49596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276508" y="2436780"/>
            <a:ext cx="1077226" cy="215444"/>
            <a:chOff x="4369395" y="3284984"/>
            <a:chExt cx="1436675" cy="287334"/>
          </a:xfrm>
        </p:grpSpPr>
        <p:sp>
          <p:nvSpPr>
            <p:cNvPr id="18" name="文本框 9"/>
            <p:cNvSpPr txBox="1"/>
            <p:nvPr/>
          </p:nvSpPr>
          <p:spPr>
            <a:xfrm>
              <a:off x="4581936" y="3284984"/>
              <a:ext cx="1224134" cy="287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353807" y="2438685"/>
            <a:ext cx="1077226" cy="215444"/>
            <a:chOff x="4369395" y="3284984"/>
            <a:chExt cx="1436675" cy="287334"/>
          </a:xfrm>
        </p:grpSpPr>
        <p:sp>
          <p:nvSpPr>
            <p:cNvPr id="23" name="文本框 9"/>
            <p:cNvSpPr txBox="1"/>
            <p:nvPr/>
          </p:nvSpPr>
          <p:spPr>
            <a:xfrm>
              <a:off x="4581936" y="3284984"/>
              <a:ext cx="1224134" cy="287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7463004" y="2443572"/>
            <a:ext cx="1260852" cy="215444"/>
            <a:chOff x="4369395" y="3262619"/>
            <a:chExt cx="1681573" cy="287334"/>
          </a:xfrm>
        </p:grpSpPr>
        <p:sp>
          <p:nvSpPr>
            <p:cNvPr id="54" name="文本框 9"/>
            <p:cNvSpPr txBox="1"/>
            <p:nvPr/>
          </p:nvSpPr>
          <p:spPr>
            <a:xfrm>
              <a:off x="4578232" y="3262619"/>
              <a:ext cx="1472736" cy="287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</a:t>
              </a: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5259540" y="2722762"/>
            <a:ext cx="1194026" cy="377026"/>
            <a:chOff x="4369395" y="3286333"/>
            <a:chExt cx="1592449" cy="502834"/>
          </a:xfrm>
        </p:grpSpPr>
        <p:sp>
          <p:nvSpPr>
            <p:cNvPr id="59" name="文本框 9"/>
            <p:cNvSpPr txBox="1"/>
            <p:nvPr/>
          </p:nvSpPr>
          <p:spPr>
            <a:xfrm>
              <a:off x="4583959" y="3286333"/>
              <a:ext cx="1377885" cy="5028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支付宝</a:t>
              </a:r>
            </a:p>
            <a:p>
              <a:pPr marL="0" lvl="1"/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6362794" y="2721754"/>
            <a:ext cx="1511774" cy="215444"/>
            <a:chOff x="4369395" y="3284984"/>
            <a:chExt cx="2016224" cy="287334"/>
          </a:xfrm>
        </p:grpSpPr>
        <p:sp>
          <p:nvSpPr>
            <p:cNvPr id="64" name="文本框 9"/>
            <p:cNvSpPr txBox="1"/>
            <p:nvPr/>
          </p:nvSpPr>
          <p:spPr>
            <a:xfrm>
              <a:off x="4581934" y="3284984"/>
              <a:ext cx="1803685" cy="287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</a:t>
              </a: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  <p:bldP spid="16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078230" y="230505"/>
            <a:ext cx="165735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如何管理个人中心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584886" y="250547"/>
            <a:ext cx="207678" cy="25103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4385" y="908050"/>
            <a:ext cx="7666355" cy="368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None/>
            </a:pPr>
            <a:endParaRPr lang="zh-CN" altLang="en-US" sz="105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None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）一号通个人中心——可进入一号通帐号个人中心，查看一号通个人基本信息，以及进行一号通账号密码重置，更换一号通手机，更换邮箱等。</a:t>
            </a:r>
          </a:p>
          <a:p>
            <a:pPr algn="l">
              <a:lnSpc>
                <a:spcPct val="200000"/>
              </a:lnSpc>
              <a:buNone/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None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）志愿者个人中心</a:t>
            </a:r>
          </a:p>
          <a:p>
            <a:pPr algn="l">
              <a:lnSpc>
                <a:spcPct val="200000"/>
              </a:lnSpc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Ø 志愿者修改资料-完善个人资料，填写用户名，修改常住地址、个人特长等资料</a:t>
            </a:r>
          </a:p>
          <a:p>
            <a:pPr algn="l">
              <a:lnSpc>
                <a:spcPct val="200000"/>
              </a:lnSpc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Ø 归属组织-添加组织或删除组织，最多可加入五个，最少要保留一个。注意：必须要有一个审核通过的归属组织才能参加活动。</a:t>
            </a:r>
          </a:p>
          <a:p>
            <a:pPr algn="l">
              <a:lnSpc>
                <a:spcPct val="200000"/>
              </a:lnSpc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Ø 用户绑定-绑定手机、邮箱，绑定成功后支持凭所绑定的手机号、邮箱登录</a:t>
            </a:r>
          </a:p>
        </p:txBody>
      </p:sp>
    </p:spTree>
    <p:extLst>
      <p:ext uri="{BB962C8B-B14F-4D97-AF65-F5344CB8AC3E}">
        <p14:creationId xmlns:p14="http://schemas.microsoft.com/office/powerpoint/2010/main" val="941939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/>
          <p:nvPr/>
        </p:nvSpPr>
        <p:spPr>
          <a:xfrm>
            <a:off x="-18415" y="1266190"/>
            <a:ext cx="9180830" cy="2200275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205" y="1484630"/>
            <a:ext cx="2136140" cy="17627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67944" y="1642735"/>
            <a:ext cx="3848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粤志愿，粤幸福</a:t>
            </a:r>
          </a:p>
          <a:p>
            <a:pPr algn="ctr"/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一起来，有“i”不孤单！</a:t>
            </a:r>
            <a:endParaRPr lang="zh-CN" altLang="en-US" sz="2800" b="1">
              <a:solidFill>
                <a:schemeClr val="accent2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algn="ctr"/>
            <a:endParaRPr lang="zh-CN" altLang="en-US" b="1">
              <a:solidFill>
                <a:schemeClr val="accent2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952374" y="231626"/>
            <a:ext cx="140379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567694" y="263306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1"/>
          <p:cNvSpPr txBox="1"/>
          <p:nvPr/>
        </p:nvSpPr>
        <p:spPr>
          <a:xfrm>
            <a:off x="1972310" y="1191260"/>
            <a:ext cx="5199380" cy="100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概述：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志愿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全新改版。做志愿，给你更便捷的体验！</a:t>
            </a:r>
          </a:p>
          <a:p>
            <a:pPr>
              <a:lnSpc>
                <a:spcPct val="120000"/>
              </a:lnSpc>
            </a:pP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IOS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版上架中，敬请期待。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283718"/>
            <a:ext cx="1891030" cy="20542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952374" y="231626"/>
            <a:ext cx="140379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2" name="Rectangle 2"/>
          <p:cNvSpPr/>
          <p:nvPr/>
        </p:nvSpPr>
        <p:spPr>
          <a:xfrm>
            <a:off x="-18415" y="1458595"/>
            <a:ext cx="9180830" cy="2118995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Rectangle 4"/>
          <p:cNvSpPr txBox="1">
            <a:spLocks noChangeArrowheads="1"/>
          </p:cNvSpPr>
          <p:nvPr/>
        </p:nvSpPr>
        <p:spPr bwMode="auto">
          <a:xfrm>
            <a:off x="2431440" y="851560"/>
            <a:ext cx="3925630" cy="2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800" b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800" b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1103180" y="2057752"/>
            <a:ext cx="3268988" cy="12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 </a:t>
            </a:r>
            <a:r>
              <a:rPr lang="zh-CN" altLang="en-US" sz="1600" b="1" dirty="0">
                <a:sym typeface="微软雅黑" panose="020B0503020204020204" pitchFamily="34" charset="-122"/>
              </a:rPr>
              <a:t>亲，感谢您的关注和支持！现在可以通过菜单了解、参与志愿服务啦！随时随地，传递温暖，感动生活！</a:t>
            </a:r>
          </a:p>
          <a:p>
            <a:pPr algn="r">
              <a:lnSpc>
                <a:spcPct val="120000"/>
              </a:lnSpc>
              <a:buNone/>
            </a:pPr>
            <a:r>
              <a:rPr lang="zh-CN" altLang="en-US" sz="1600" b="1" dirty="0">
                <a:sym typeface="微软雅黑" panose="020B0503020204020204" pitchFamily="34" charset="-122"/>
              </a:rPr>
              <a:t>更多详情请关注并使用</a:t>
            </a:r>
            <a:r>
              <a:rPr lang="en-US" altLang="zh-CN" sz="1600" b="1" dirty="0">
                <a:sym typeface="微软雅黑" panose="020B0503020204020204" pitchFamily="34" charset="-122"/>
              </a:rPr>
              <a:t>——</a:t>
            </a: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567694" y="263306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70" y="1685925"/>
            <a:ext cx="2516505" cy="16643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3" grpId="0" bldLvl="0" animBg="1"/>
      <p:bldP spid="36" grpId="0"/>
      <p:bldP spid="4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952500" y="231775"/>
            <a:ext cx="181483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城市服务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567694" y="263306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911840" y="1792534"/>
            <a:ext cx="1364918" cy="1230629"/>
            <a:chOff x="3720691" y="2824413"/>
            <a:chExt cx="1341120" cy="1209172"/>
          </a:xfrm>
        </p:grpSpPr>
        <p:sp>
          <p:nvSpPr>
            <p:cNvPr id="4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solidFill>
                  <a:srgbClr val="414455"/>
                </a:solidFill>
              </a:endParaRPr>
            </a:p>
          </p:txBody>
        </p:sp>
        <p:sp>
          <p:nvSpPr>
            <p:cNvPr id="4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solidFill>
                  <a:srgbClr val="414455"/>
                </a:solidFill>
              </a:endParaRPr>
            </a:p>
          </p:txBody>
        </p:sp>
      </p:grpSp>
      <p:sp>
        <p:nvSpPr>
          <p:cNvPr id="48" name="Freeform 5"/>
          <p:cNvSpPr/>
          <p:nvPr/>
        </p:nvSpPr>
        <p:spPr bwMode="auto">
          <a:xfrm rot="1855731">
            <a:off x="4005305" y="1876804"/>
            <a:ext cx="1177988" cy="1062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rgbClr val="414455"/>
              </a:solidFill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4130058" y="2155539"/>
            <a:ext cx="939951" cy="512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 algn="ctr"/>
            <a:r>
              <a:rPr lang="zh-CN" altLang="en-US" sz="15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</a:p>
          <a:p>
            <a:pPr marL="0" lvl="1" algn="ctr"/>
            <a:r>
              <a:rPr lang="zh-CN" altLang="en-US" sz="15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</a:t>
            </a: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1293495" y="1991360"/>
            <a:ext cx="2456180" cy="122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ym typeface="微软雅黑" panose="020B0503020204020204" pitchFamily="34" charset="-122"/>
              </a:rPr>
              <a:t>打开微信&gt;&gt;我&gt;&gt;钱包&gt;&gt;城市服务&gt;&gt;便民服务—公益&gt;&gt;广东省志愿者服务</a:t>
            </a:r>
          </a:p>
        </p:txBody>
      </p:sp>
      <p:grpSp>
        <p:nvGrpSpPr>
          <p:cNvPr id="105" name="组合 104"/>
          <p:cNvGrpSpPr/>
          <p:nvPr/>
        </p:nvGrpSpPr>
        <p:grpSpPr>
          <a:xfrm>
            <a:off x="5004325" y="1647435"/>
            <a:ext cx="208734" cy="138347"/>
            <a:chOff x="9482595" y="2565731"/>
            <a:chExt cx="278384" cy="184511"/>
          </a:xfrm>
        </p:grpSpPr>
        <p:sp>
          <p:nvSpPr>
            <p:cNvPr id="106" name="椭圆 105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75" y="1488440"/>
            <a:ext cx="1951355" cy="19405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8" grpId="0" bldLvl="0" animBg="1"/>
      <p:bldP spid="49" grpId="0"/>
      <p:bldP spid="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952500" y="231775"/>
            <a:ext cx="1819910" cy="46609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</a:t>
            </a:r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城市服务</a:t>
            </a:r>
            <a:endParaRPr lang="zh-CN" altLang="en-US" sz="135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endParaRPr lang="zh-CN" altLang="en-US" sz="135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567694" y="263306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3789117" y="1433924"/>
            <a:ext cx="1565766" cy="1411716"/>
            <a:chOff x="5424755" y="1340768"/>
            <a:chExt cx="670560" cy="604586"/>
          </a:xfrm>
        </p:grpSpPr>
        <p:grpSp>
          <p:nvGrpSpPr>
            <p:cNvPr id="109" name="组合 10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1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11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13" name="矩形 112"/>
          <p:cNvSpPr/>
          <p:nvPr/>
        </p:nvSpPr>
        <p:spPr>
          <a:xfrm>
            <a:off x="4323080" y="1898650"/>
            <a:ext cx="510540" cy="482600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城市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服务</a:t>
            </a:r>
          </a:p>
        </p:txBody>
      </p:sp>
      <p:cxnSp>
        <p:nvCxnSpPr>
          <p:cNvPr id="115" name="肘形连接符 114"/>
          <p:cNvCxnSpPr/>
          <p:nvPr/>
        </p:nvCxnSpPr>
        <p:spPr>
          <a:xfrm>
            <a:off x="3168209" y="1705089"/>
            <a:ext cx="701895" cy="439134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/>
          <p:cNvGrpSpPr/>
          <p:nvPr/>
        </p:nvGrpSpPr>
        <p:grpSpPr>
          <a:xfrm>
            <a:off x="2736274" y="1471335"/>
            <a:ext cx="502789" cy="453321"/>
            <a:chOff x="5424755" y="1340768"/>
            <a:chExt cx="670560" cy="604586"/>
          </a:xfrm>
        </p:grpSpPr>
        <p:grpSp>
          <p:nvGrpSpPr>
            <p:cNvPr id="117" name="组合 11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1449160" y="1579319"/>
            <a:ext cx="116352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cxnSp>
        <p:nvCxnSpPr>
          <p:cNvPr id="125" name="肘形连接符 124"/>
          <p:cNvCxnSpPr/>
          <p:nvPr/>
        </p:nvCxnSpPr>
        <p:spPr>
          <a:xfrm>
            <a:off x="5273895" y="2104920"/>
            <a:ext cx="701895" cy="439134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/>
          <p:cNvGrpSpPr/>
          <p:nvPr/>
        </p:nvGrpSpPr>
        <p:grpSpPr>
          <a:xfrm>
            <a:off x="5958928" y="2328087"/>
            <a:ext cx="502789" cy="453321"/>
            <a:chOff x="5424755" y="1340768"/>
            <a:chExt cx="670560" cy="604586"/>
          </a:xfrm>
        </p:grpSpPr>
        <p:grpSp>
          <p:nvGrpSpPr>
            <p:cNvPr id="127" name="组合 1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9" name="组合 1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3" name="矩形 132"/>
          <p:cNvSpPr/>
          <p:nvPr/>
        </p:nvSpPr>
        <p:spPr>
          <a:xfrm>
            <a:off x="6511925" y="2435860"/>
            <a:ext cx="1660475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志愿服务</a:t>
            </a:r>
            <a:r>
              <a:rPr lang="en-US" altLang="zh-CN" sz="1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grpSp>
        <p:nvGrpSpPr>
          <p:cNvPr id="146" name="组合 145"/>
          <p:cNvGrpSpPr/>
          <p:nvPr/>
        </p:nvGrpSpPr>
        <p:grpSpPr>
          <a:xfrm>
            <a:off x="4679984" y="1192038"/>
            <a:ext cx="208734" cy="138347"/>
            <a:chOff x="9482595" y="2565731"/>
            <a:chExt cx="278384" cy="184511"/>
          </a:xfrm>
        </p:grpSpPr>
        <p:sp>
          <p:nvSpPr>
            <p:cNvPr id="147" name="椭圆 14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414455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85" y="3006725"/>
            <a:ext cx="1524635" cy="1480820"/>
          </a:xfrm>
          <a:prstGeom prst="rect">
            <a:avLst/>
          </a:prstGeom>
        </p:spPr>
      </p:pic>
      <p:cxnSp>
        <p:nvCxnSpPr>
          <p:cNvPr id="10" name="肘形连接符 9"/>
          <p:cNvCxnSpPr/>
          <p:nvPr/>
        </p:nvCxnSpPr>
        <p:spPr>
          <a:xfrm flipV="1">
            <a:off x="3131820" y="2861310"/>
            <a:ext cx="1172845" cy="646430"/>
          </a:xfrm>
          <a:prstGeom prst="bentConnector3">
            <a:avLst>
              <a:gd name="adj1" fmla="val 50027"/>
            </a:avLst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113" grpId="0"/>
      <p:bldP spid="123" grpId="0"/>
      <p:bldP spid="1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950469" y="230356"/>
            <a:ext cx="1403790" cy="258445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8027484" y="250547"/>
            <a:ext cx="323952" cy="25654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567694" y="263306"/>
            <a:ext cx="200874" cy="251355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6"/>
          <p:cNvSpPr/>
          <p:nvPr/>
        </p:nvSpPr>
        <p:spPr bwMode="auto">
          <a:xfrm flipH="1">
            <a:off x="4243560" y="4352369"/>
            <a:ext cx="670226" cy="144190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id-ID" sz="1010"/>
          </a:p>
        </p:txBody>
      </p:sp>
      <p:sp>
        <p:nvSpPr>
          <p:cNvPr id="20" name="Freeform 24"/>
          <p:cNvSpPr/>
          <p:nvPr/>
        </p:nvSpPr>
        <p:spPr>
          <a:xfrm flipH="1">
            <a:off x="4067890" y="4024510"/>
            <a:ext cx="1021563" cy="297804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rgbClr val="414455"/>
              </a:solidFill>
            </a:endParaRPr>
          </a:p>
        </p:txBody>
      </p:sp>
      <p:sp>
        <p:nvSpPr>
          <p:cNvPr id="27" name="Freeform 25"/>
          <p:cNvSpPr/>
          <p:nvPr/>
        </p:nvSpPr>
        <p:spPr>
          <a:xfrm flipH="1">
            <a:off x="4350820" y="4526613"/>
            <a:ext cx="455706" cy="97281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rgbClr val="0D0D0D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05" y="862330"/>
            <a:ext cx="6842760" cy="3129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14" grpId="0" bldLvl="0" animBg="1"/>
      <p:bldP spid="20" grpId="0" bldLvl="0" animBg="1"/>
      <p:bldP spid="2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59" name="组合 158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69" name="组合 168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TextBox 17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5219903" y="2328056"/>
            <a:ext cx="2051694" cy="373380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55" name="Freeform 261"/>
          <p:cNvSpPr/>
          <p:nvPr/>
        </p:nvSpPr>
        <p:spPr bwMode="auto">
          <a:xfrm>
            <a:off x="2476727" y="2379846"/>
            <a:ext cx="509408" cy="50940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162" grpId="0" bldLvl="0" animBg="1"/>
      <p:bldP spid="16" grpId="0" bldLvl="0" animBg="1"/>
      <p:bldP spid="17" grpId="0" bldLvl="0" animBg="1"/>
      <p:bldP spid="18" grpId="0"/>
      <p:bldP spid="19" grpId="0"/>
      <p:bldP spid="55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1081</Words>
  <Application>Microsoft Office PowerPoint</Application>
  <PresentationFormat>全屏显示(16:9)</PresentationFormat>
  <Paragraphs>170</Paragraphs>
  <Slides>31</Slides>
  <Notes>27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yanzhou</cp:lastModifiedBy>
  <cp:revision>366</cp:revision>
  <dcterms:created xsi:type="dcterms:W3CDTF">2015-11-26T04:19:00Z</dcterms:created>
  <dcterms:modified xsi:type="dcterms:W3CDTF">2019-06-21T11:57:32Z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